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41"/>
  </p:notesMasterIdLst>
  <p:handoutMasterIdLst>
    <p:handoutMasterId r:id="rId42"/>
  </p:handoutMasterIdLst>
  <p:sldIdLst>
    <p:sldId id="257" r:id="rId5"/>
    <p:sldId id="644" r:id="rId6"/>
    <p:sldId id="553" r:id="rId7"/>
    <p:sldId id="640" r:id="rId8"/>
    <p:sldId id="655" r:id="rId9"/>
    <p:sldId id="656" r:id="rId10"/>
    <p:sldId id="635" r:id="rId11"/>
    <p:sldId id="733" r:id="rId12"/>
    <p:sldId id="636" r:id="rId13"/>
    <p:sldId id="734" r:id="rId14"/>
    <p:sldId id="653" r:id="rId15"/>
    <p:sldId id="731" r:id="rId16"/>
    <p:sldId id="669" r:id="rId17"/>
    <p:sldId id="666" r:id="rId18"/>
    <p:sldId id="719" r:id="rId19"/>
    <p:sldId id="736" r:id="rId20"/>
    <p:sldId id="737" r:id="rId21"/>
    <p:sldId id="730" r:id="rId22"/>
    <p:sldId id="705" r:id="rId23"/>
    <p:sldId id="720" r:id="rId24"/>
    <p:sldId id="722" r:id="rId25"/>
    <p:sldId id="721" r:id="rId26"/>
    <p:sldId id="729" r:id="rId27"/>
    <p:sldId id="735" r:id="rId28"/>
    <p:sldId id="713" r:id="rId29"/>
    <p:sldId id="738" r:id="rId30"/>
    <p:sldId id="739" r:id="rId31"/>
    <p:sldId id="714" r:id="rId32"/>
    <p:sldId id="723" r:id="rId33"/>
    <p:sldId id="716" r:id="rId34"/>
    <p:sldId id="725" r:id="rId35"/>
    <p:sldId id="727" r:id="rId36"/>
    <p:sldId id="726" r:id="rId37"/>
    <p:sldId id="728" r:id="rId38"/>
    <p:sldId id="718" r:id="rId39"/>
    <p:sldId id="641" r:id="rId40"/>
  </p:sldIdLst>
  <p:sldSz cx="9906000" cy="6858000" type="A4"/>
  <p:notesSz cx="6669088" cy="9926638"/>
  <p:defaultTextStyle>
    <a:defPPr>
      <a:defRPr lang="nl-BE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s Bossier" initials="" lastIdx="8" clrIdx="0"/>
  <p:cmAuthor id="1" name="Oste Naomi" initials="ON" lastIdx="3" clrIdx="1">
    <p:extLst/>
  </p:cmAuthor>
  <p:cmAuthor id="2" name="Bossier Els" initials="B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482"/>
    <a:srgbClr val="CCE9AD"/>
    <a:srgbClr val="FF56D6"/>
    <a:srgbClr val="E91CFF"/>
    <a:srgbClr val="44C0C6"/>
    <a:srgbClr val="1D7074"/>
    <a:srgbClr val="ABE9FF"/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53738-5EA6-4A11-A161-3A5E8AAADB3C}" v="120" dt="2018-09-30T08:42:22.522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te Naomi" userId="S::naomi.oste@kb.vlaanderen.be::90b5afca-8bab-4140-a932-d0f26e877fca" providerId="AD" clId="Web-{A7028641-F4D4-0546-4D0A-662C8ED73CE6}"/>
    <pc:docChg chg="delSld">
      <pc:chgData name="Oste Naomi" userId="S::naomi.oste@kb.vlaanderen.be::90b5afca-8bab-4140-a932-d0f26e877fca" providerId="AD" clId="Web-{A7028641-F4D4-0546-4D0A-662C8ED73CE6}" dt="2018-10-03T14:41:26.022" v="6"/>
      <pc:docMkLst>
        <pc:docMk/>
      </pc:docMkLst>
      <pc:sldChg chg="del">
        <pc:chgData name="Oste Naomi" userId="S::naomi.oste@kb.vlaanderen.be::90b5afca-8bab-4140-a932-d0f26e877fca" providerId="AD" clId="Web-{A7028641-F4D4-0546-4D0A-662C8ED73CE6}" dt="2018-10-03T14:41:24.194" v="5"/>
        <pc:sldMkLst>
          <pc:docMk/>
          <pc:sldMk cId="752789452" sldId="707"/>
        </pc:sldMkLst>
      </pc:sldChg>
      <pc:sldChg chg="del">
        <pc:chgData name="Oste Naomi" userId="S::naomi.oste@kb.vlaanderen.be::90b5afca-8bab-4140-a932-d0f26e877fca" providerId="AD" clId="Web-{A7028641-F4D4-0546-4D0A-662C8ED73CE6}" dt="2018-10-03T14:41:19.553" v="3"/>
        <pc:sldMkLst>
          <pc:docMk/>
          <pc:sldMk cId="2712727687" sldId="708"/>
        </pc:sldMkLst>
      </pc:sldChg>
      <pc:sldChg chg="del">
        <pc:chgData name="Oste Naomi" userId="S::naomi.oste@kb.vlaanderen.be::90b5afca-8bab-4140-a932-d0f26e877fca" providerId="AD" clId="Web-{A7028641-F4D4-0546-4D0A-662C8ED73CE6}" dt="2018-10-03T14:41:13.709" v="0"/>
        <pc:sldMkLst>
          <pc:docMk/>
          <pc:sldMk cId="1133861958" sldId="709"/>
        </pc:sldMkLst>
      </pc:sldChg>
      <pc:sldChg chg="del">
        <pc:chgData name="Oste Naomi" userId="S::naomi.oste@kb.vlaanderen.be::90b5afca-8bab-4140-a932-d0f26e877fca" providerId="AD" clId="Web-{A7028641-F4D4-0546-4D0A-662C8ED73CE6}" dt="2018-10-03T14:41:26.022" v="6"/>
        <pc:sldMkLst>
          <pc:docMk/>
          <pc:sldMk cId="1111627459" sldId="710"/>
        </pc:sldMkLst>
      </pc:sldChg>
      <pc:sldChg chg="del">
        <pc:chgData name="Oste Naomi" userId="S::naomi.oste@kb.vlaanderen.be::90b5afca-8bab-4140-a932-d0f26e877fca" providerId="AD" clId="Web-{A7028641-F4D4-0546-4D0A-662C8ED73CE6}" dt="2018-10-03T14:41:21.881" v="4"/>
        <pc:sldMkLst>
          <pc:docMk/>
          <pc:sldMk cId="3028838340" sldId="711"/>
        </pc:sldMkLst>
      </pc:sldChg>
      <pc:sldChg chg="del">
        <pc:chgData name="Oste Naomi" userId="S::naomi.oste@kb.vlaanderen.be::90b5afca-8bab-4140-a932-d0f26e877fca" providerId="AD" clId="Web-{A7028641-F4D4-0546-4D0A-662C8ED73CE6}" dt="2018-10-03T14:41:17.491" v="2"/>
        <pc:sldMkLst>
          <pc:docMk/>
          <pc:sldMk cId="1656713430" sldId="712"/>
        </pc:sldMkLst>
      </pc:sldChg>
      <pc:sldChg chg="del">
        <pc:chgData name="Oste Naomi" userId="S::naomi.oste@kb.vlaanderen.be::90b5afca-8bab-4140-a932-d0f26e877fca" providerId="AD" clId="Web-{A7028641-F4D4-0546-4D0A-662C8ED73CE6}" dt="2018-10-03T14:41:17.209" v="1"/>
        <pc:sldMkLst>
          <pc:docMk/>
          <pc:sldMk cId="315223053" sldId="7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463540" y="194877"/>
            <a:ext cx="3314066" cy="303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5058" y="194877"/>
            <a:ext cx="1442341" cy="303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63541" y="9428582"/>
            <a:ext cx="3314065" cy="303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05302" y="9428584"/>
            <a:ext cx="742096" cy="303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‹#›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620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63540" y="194877"/>
            <a:ext cx="3314066" cy="303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5058" y="194877"/>
            <a:ext cx="1442341" cy="303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63541" y="9428582"/>
            <a:ext cx="3314065" cy="303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505302" y="9428584"/>
            <a:ext cx="742096" cy="303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‹#›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970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19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1pPr>
    <a:lvl2pPr marL="36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2pPr>
    <a:lvl3pPr marL="54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3pPr>
    <a:lvl4pPr marL="72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4pPr>
    <a:lvl5pPr marL="90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5pPr>
    <a:lvl6pPr marL="228558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9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16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6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17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7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18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8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19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20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21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22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1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23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9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24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4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25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1241425"/>
            <a:ext cx="48371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15" indent="-170815"/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99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26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2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27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99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28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87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29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9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4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3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7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3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8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9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10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5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11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2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1113" y="1136650"/>
            <a:ext cx="4433887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12</a:t>
            </a:fld>
            <a:endParaRPr lang="nl-BE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 userDrawn="1"/>
        </p:nvSpPr>
        <p:spPr>
          <a:xfrm>
            <a:off x="2" y="0"/>
            <a:ext cx="961572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"/>
                </a:moveTo>
                <a:lnTo>
                  <a:pt x="18835" y="0"/>
                </a:lnTo>
                <a:lnTo>
                  <a:pt x="21600" y="21600"/>
                </a:lnTo>
                <a:lnTo>
                  <a:pt x="33" y="21600"/>
                </a:lnTo>
                <a:lnTo>
                  <a:pt x="0" y="37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8711" y="4509834"/>
            <a:ext cx="7434681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10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34681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19706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62524" y="365128"/>
            <a:ext cx="30238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Shape 40"/>
          <p:cNvSpPr>
            <a:spLocks noGrp="1"/>
          </p:cNvSpPr>
          <p:nvPr>
            <p:ph type="body" idx="1"/>
          </p:nvPr>
        </p:nvSpPr>
        <p:spPr>
          <a:xfrm>
            <a:off x="662524" y="5892601"/>
            <a:ext cx="3023824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nl-NL" sz="140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842570" y="365126"/>
            <a:ext cx="5382393" cy="6109416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8091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32474" y="5817248"/>
            <a:ext cx="6963661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nl-NL" sz="140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472" y="1499129"/>
            <a:ext cx="6963662" cy="4168466"/>
          </a:xfrm>
        </p:spPr>
        <p:txBody>
          <a:bodyPr/>
          <a:lstStyle>
            <a:lvl1pPr marL="0" indent="0">
              <a:buNone/>
              <a:defRPr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1979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8"/>
          <p:cNvSpPr/>
          <p:nvPr userDrawn="1"/>
        </p:nvSpPr>
        <p:spPr>
          <a:xfrm>
            <a:off x="1" y="-21306"/>
            <a:ext cx="6861969" cy="687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15" y="0"/>
                </a:lnTo>
                <a:lnTo>
                  <a:pt x="21600" y="21600"/>
                </a:lnTo>
                <a:lnTo>
                  <a:pt x="3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6" name="image3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5094419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1" y="1551752"/>
            <a:ext cx="4236324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  <p:pic>
        <p:nvPicPr>
          <p:cNvPr id="9" name="Picture 3" descr="C:\Users\dekocklu\Pictures\electrician_plug_it_in_400_wht_5536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02" y="2138759"/>
            <a:ext cx="1368152" cy="1824203"/>
          </a:xfrm>
          <a:prstGeom prst="rect">
            <a:avLst/>
          </a:prstGeom>
          <a:noFill/>
        </p:spPr>
      </p:pic>
      <p:pic>
        <p:nvPicPr>
          <p:cNvPr id="13" name="Picture 6" descr="C:\Users\dekocklu\Pictures\cyclist_clip_400_wht_568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72" y="4313702"/>
            <a:ext cx="1013211" cy="16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dekocklu\Pictures\jackhammer_the_concrete_400_wht_7525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89" y="3104031"/>
            <a:ext cx="1520270" cy="14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ekocklu\Pictures\group_of_protesters_944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16" y="4570641"/>
            <a:ext cx="1637009" cy="12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dekocklu\Pictures\road_closed_sign_400_wht_1078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78" y="332056"/>
            <a:ext cx="1707011" cy="14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dekocklu\Pictures\construction_pipes_turn_valve_400_wht_8575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46" y="296479"/>
            <a:ext cx="1610920" cy="17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dekocklu\Pictures\bus_trip_400_wht_7013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9" y="2396552"/>
            <a:ext cx="1768866" cy="1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1"/>
            <a:ext cx="9555510" cy="56223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29500" cy="2794621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6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/>
          </a:p>
        </p:txBody>
      </p:sp>
      <p:sp>
        <p:nvSpPr>
          <p:cNvPr id="13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" y="687274"/>
            <a:ext cx="1950000" cy="701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www.vlaanderen.be/informatievlaanderen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7429501" cy="94885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rcRect l="763" t="1399" r="6439" b="3435"/>
          <a:stretch>
            <a:fillRect/>
          </a:stretch>
        </p:blipFill>
        <p:spPr>
          <a:xfrm>
            <a:off x="350488" y="-1"/>
            <a:ext cx="95555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6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96733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8881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ubbel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1"/>
          </p:nvPr>
        </p:nvSpPr>
        <p:spPr>
          <a:xfrm>
            <a:off x="5040876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63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1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2429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9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2156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482215"/>
            <a:ext cx="8543925" cy="49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7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GIPOD project – BWG 2</a:t>
            </a:r>
          </a:p>
        </p:txBody>
      </p:sp>
      <p:sp>
        <p:nvSpPr>
          <p:cNvPr id="10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7101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6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FlandersArtSans-Regular" panose="00000500000000000000" pitchFamily="2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71" marR="0" indent="-326571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marR="0" indent="-30480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28711" y="4498683"/>
            <a:ext cx="5094419" cy="1112525"/>
          </a:xfrm>
        </p:spPr>
        <p:txBody>
          <a:bodyPr>
            <a:normAutofit/>
          </a:bodyPr>
          <a:lstStyle/>
          <a:p>
            <a:r>
              <a:rPr lang="nl-BE"/>
              <a:t>BWG 2</a:t>
            </a:r>
          </a:p>
          <a:p>
            <a:r>
              <a:rPr lang="nl-BE" sz="1400"/>
              <a:t>01 oktober 2018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711" y="1551752"/>
            <a:ext cx="4647260" cy="2794621"/>
          </a:xfrm>
        </p:spPr>
        <p:txBody>
          <a:bodyPr>
            <a:normAutofit/>
          </a:bodyPr>
          <a:lstStyle/>
          <a:p>
            <a:r>
              <a:rPr lang="nl-BE"/>
              <a:t>Project</a:t>
            </a:r>
            <a:br>
              <a:rPr lang="nl-BE"/>
            </a:br>
            <a:r>
              <a:rPr lang="nl-BE"/>
              <a:t>GIPOD vernieuwing</a:t>
            </a:r>
            <a:br>
              <a:rPr lang="nl-BE"/>
            </a:br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5C953-604F-4290-AA9B-7B7E7675EE93}"/>
              </a:ext>
            </a:extLst>
          </p:cNvPr>
          <p:cNvSpPr/>
          <p:nvPr/>
        </p:nvSpPr>
        <p:spPr>
          <a:xfrm>
            <a:off x="4829408" y="3244398"/>
            <a:ext cx="247184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Segoe UI" panose="020B0502040204020203" pitchFamily="34" charset="0"/>
              </a:rPr>
              <a:t> </a:t>
            </a:r>
            <a:endParaRPr lang="nl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F1C17-B4A5-4EBB-921D-379F51502568}"/>
              </a:ext>
            </a:extLst>
          </p:cNvPr>
          <p:cNvSpPr/>
          <p:nvPr/>
        </p:nvSpPr>
        <p:spPr>
          <a:xfrm>
            <a:off x="4829408" y="3244398"/>
            <a:ext cx="247184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Segoe UI" panose="020B0502040204020203" pitchFamily="34" charset="0"/>
              </a:rPr>
              <a:t> </a:t>
            </a:r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3343B-287D-443D-85D8-35888257914D}"/>
              </a:ext>
            </a:extLst>
          </p:cNvPr>
          <p:cNvSpPr/>
          <p:nvPr/>
        </p:nvSpPr>
        <p:spPr>
          <a:xfrm>
            <a:off x="4829408" y="3244398"/>
            <a:ext cx="247184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Segoe UI" panose="020B0502040204020203" pitchFamily="34" charset="0"/>
              </a:rPr>
              <a:t> 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32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6" y="1286272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200"/>
              <a:t>Timing:</a:t>
            </a:r>
          </a:p>
          <a:p>
            <a:pPr lvl="1"/>
            <a:r>
              <a:rPr lang="nl-BE" sz="2000">
                <a:latin typeface="Symbol" panose="05050102010706020507" pitchFamily="18" charset="2"/>
              </a:rPr>
              <a:t>b</a:t>
            </a:r>
            <a:r>
              <a:rPr lang="nl-BE" sz="2000"/>
              <a:t> beschikbaar vanaf Q4 2019</a:t>
            </a:r>
          </a:p>
          <a:p>
            <a:pPr lvl="1"/>
            <a:r>
              <a:rPr lang="nl-BE" sz="2000"/>
              <a:t>start met inname om risico te beperken</a:t>
            </a:r>
          </a:p>
          <a:p>
            <a:pPr lvl="1"/>
            <a:r>
              <a:rPr lang="nl-BE" sz="2000"/>
              <a:t>Integraties kunnen starten Q4 2019</a:t>
            </a:r>
          </a:p>
          <a:p>
            <a:pPr marL="359229"/>
            <a:r>
              <a:rPr lang="nl-BE" b="1"/>
              <a:t>^</a:t>
            </a:r>
            <a:r>
              <a:rPr lang="nl-BE"/>
              <a:t>Productie</a:t>
            </a:r>
          </a:p>
          <a:p>
            <a:pPr marL="800100" lvl="1"/>
            <a:r>
              <a:rPr lang="nl-BE" sz="2000"/>
              <a:t>voorstel</a:t>
            </a:r>
          </a:p>
          <a:p>
            <a:pPr marL="1235529" lvl="2"/>
            <a:r>
              <a:rPr lang="nl-BE" sz="1800"/>
              <a:t>integraties klaar voor de zomer 2020</a:t>
            </a:r>
          </a:p>
          <a:p>
            <a:pPr marL="1235529" lvl="2"/>
            <a:r>
              <a:rPr lang="nl-BE" sz="1800"/>
              <a:t>productie na de zomer 2020 (Q3 2020)</a:t>
            </a:r>
          </a:p>
          <a:p>
            <a:pPr marL="1235529" lvl="2"/>
            <a:endParaRPr lang="nl-BE" sz="1800"/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432539"/>
            <a:ext cx="8543925" cy="984352"/>
          </a:xfrm>
        </p:spPr>
        <p:txBody>
          <a:bodyPr>
            <a:normAutofit fontScale="90000"/>
          </a:bodyPr>
          <a:lstStyle/>
          <a:p>
            <a:r>
              <a:rPr lang="nl-BE" b="1"/>
              <a:t>Release 2 </a:t>
            </a:r>
            <a:r>
              <a:rPr lang="nl-BE"/>
              <a:t>vernieuwde modules in nieuwe GIPOD</a:t>
            </a:r>
            <a:br>
              <a:rPr lang="nl-BE"/>
            </a:b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574700" y="6603110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00990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2C125311-41A1-7947-B114-67FF7531234A}"/>
              </a:ext>
            </a:extLst>
          </p:cNvPr>
          <p:cNvSpPr/>
          <p:nvPr/>
        </p:nvSpPr>
        <p:spPr>
          <a:xfrm>
            <a:off x="1361024" y="418189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900">
                <a:solidFill>
                  <a:schemeClr val="bg1">
                    <a:lumMod val="65000"/>
                  </a:schemeClr>
                </a:solidFill>
              </a:rPr>
              <a:t>2019</a:t>
            </a:r>
            <a:endParaRPr lang="nl-NL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050FBF-ED80-BC44-9A50-1E0641430860}"/>
              </a:ext>
            </a:extLst>
          </p:cNvPr>
          <p:cNvSpPr/>
          <p:nvPr/>
        </p:nvSpPr>
        <p:spPr>
          <a:xfrm>
            <a:off x="4016600" y="418189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900" b="1"/>
              <a:t>2020</a:t>
            </a:r>
            <a:endParaRPr lang="nl-NL" sz="900" b="1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D5014C1-5A63-254D-BAFF-7C082CE6E462}"/>
              </a:ext>
            </a:extLst>
          </p:cNvPr>
          <p:cNvSpPr/>
          <p:nvPr/>
        </p:nvSpPr>
        <p:spPr>
          <a:xfrm>
            <a:off x="6656546" y="418189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900">
                <a:solidFill>
                  <a:schemeClr val="bg1">
                    <a:lumMod val="65000"/>
                  </a:schemeClr>
                </a:solidFill>
              </a:rPr>
              <a:t>2021</a:t>
            </a:r>
            <a:endParaRPr lang="nl-NL" sz="9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9260A16-C4F3-084B-8F61-D7FE2C0DC8E8}"/>
              </a:ext>
            </a:extLst>
          </p:cNvPr>
          <p:cNvGrpSpPr/>
          <p:nvPr/>
        </p:nvGrpSpPr>
        <p:grpSpPr>
          <a:xfrm>
            <a:off x="1569639" y="601826"/>
            <a:ext cx="7964137" cy="5187023"/>
            <a:chOff x="1855088" y="595835"/>
            <a:chExt cx="7964137" cy="5187023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C4E0983-FF3D-DE43-A378-16479CFD6F43}"/>
                </a:ext>
              </a:extLst>
            </p:cNvPr>
            <p:cNvCxnSpPr>
              <a:cxnSpLocks/>
            </p:cNvCxnSpPr>
            <p:nvPr/>
          </p:nvCxnSpPr>
          <p:spPr>
            <a:xfrm>
              <a:off x="1855088" y="595835"/>
              <a:ext cx="0" cy="51870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24B232-1B29-5E42-B9C3-13B860024DC4}"/>
                </a:ext>
              </a:extLst>
            </p:cNvPr>
            <p:cNvCxnSpPr>
              <a:cxnSpLocks/>
            </p:cNvCxnSpPr>
            <p:nvPr/>
          </p:nvCxnSpPr>
          <p:spPr>
            <a:xfrm>
              <a:off x="2518765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C3BC533-E533-D745-9A7E-1C4C56835DA0}"/>
                </a:ext>
              </a:extLst>
            </p:cNvPr>
            <p:cNvCxnSpPr>
              <a:cxnSpLocks/>
            </p:cNvCxnSpPr>
            <p:nvPr/>
          </p:nvCxnSpPr>
          <p:spPr>
            <a:xfrm>
              <a:off x="3182442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89A4603-D48C-2D4D-93E8-5DDE39DF4C54}"/>
                </a:ext>
              </a:extLst>
            </p:cNvPr>
            <p:cNvCxnSpPr>
              <a:cxnSpLocks/>
            </p:cNvCxnSpPr>
            <p:nvPr/>
          </p:nvCxnSpPr>
          <p:spPr>
            <a:xfrm>
              <a:off x="3846119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3CB4F3D-50EA-4B4C-A325-21E08D6C4A8C}"/>
                </a:ext>
              </a:extLst>
            </p:cNvPr>
            <p:cNvCxnSpPr>
              <a:cxnSpLocks/>
            </p:cNvCxnSpPr>
            <p:nvPr/>
          </p:nvCxnSpPr>
          <p:spPr>
            <a:xfrm>
              <a:off x="4509798" y="595835"/>
              <a:ext cx="0" cy="51870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57BA9A4-5DC3-8341-82F5-71C59874CBF9}"/>
                </a:ext>
              </a:extLst>
            </p:cNvPr>
            <p:cNvCxnSpPr>
              <a:cxnSpLocks/>
            </p:cNvCxnSpPr>
            <p:nvPr/>
          </p:nvCxnSpPr>
          <p:spPr>
            <a:xfrm>
              <a:off x="5173479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0C23205-907D-F34D-BE70-FDC1CB7567D4}"/>
                </a:ext>
              </a:extLst>
            </p:cNvPr>
            <p:cNvCxnSpPr>
              <a:cxnSpLocks/>
            </p:cNvCxnSpPr>
            <p:nvPr/>
          </p:nvCxnSpPr>
          <p:spPr>
            <a:xfrm>
              <a:off x="5837156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DD741AC-258C-D845-8F41-1DE8D52469FF}"/>
                </a:ext>
              </a:extLst>
            </p:cNvPr>
            <p:cNvCxnSpPr>
              <a:cxnSpLocks/>
            </p:cNvCxnSpPr>
            <p:nvPr/>
          </p:nvCxnSpPr>
          <p:spPr>
            <a:xfrm>
              <a:off x="6500833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45274EF-FE4E-CD43-8DA9-DA3F5A705E03}"/>
                </a:ext>
              </a:extLst>
            </p:cNvPr>
            <p:cNvCxnSpPr>
              <a:cxnSpLocks/>
            </p:cNvCxnSpPr>
            <p:nvPr/>
          </p:nvCxnSpPr>
          <p:spPr>
            <a:xfrm>
              <a:off x="7164512" y="595835"/>
              <a:ext cx="0" cy="51870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5A6669-5D1A-4541-BD44-1CBB19FB123E}"/>
                </a:ext>
              </a:extLst>
            </p:cNvPr>
            <p:cNvCxnSpPr>
              <a:cxnSpLocks/>
            </p:cNvCxnSpPr>
            <p:nvPr/>
          </p:nvCxnSpPr>
          <p:spPr>
            <a:xfrm>
              <a:off x="7828192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7B8B92B-6BE0-0F47-ACBC-DA248961C678}"/>
                </a:ext>
              </a:extLst>
            </p:cNvPr>
            <p:cNvCxnSpPr>
              <a:cxnSpLocks/>
            </p:cNvCxnSpPr>
            <p:nvPr/>
          </p:nvCxnSpPr>
          <p:spPr>
            <a:xfrm>
              <a:off x="8491869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713BC8B-7096-054A-922B-32751CE5ED9E}"/>
                </a:ext>
              </a:extLst>
            </p:cNvPr>
            <p:cNvCxnSpPr>
              <a:cxnSpLocks/>
            </p:cNvCxnSpPr>
            <p:nvPr/>
          </p:nvCxnSpPr>
          <p:spPr>
            <a:xfrm>
              <a:off x="9155546" y="780205"/>
              <a:ext cx="0" cy="500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9BDFA32-4EE9-D346-BEBA-C2DD4F78F1B0}"/>
                </a:ext>
              </a:extLst>
            </p:cNvPr>
            <p:cNvCxnSpPr>
              <a:cxnSpLocks/>
            </p:cNvCxnSpPr>
            <p:nvPr/>
          </p:nvCxnSpPr>
          <p:spPr>
            <a:xfrm>
              <a:off x="9819225" y="595835"/>
              <a:ext cx="0" cy="5187023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3A5D2BF-1081-1A4F-ABE3-BE6571B73B76}"/>
              </a:ext>
            </a:extLst>
          </p:cNvPr>
          <p:cNvSpPr/>
          <p:nvPr/>
        </p:nvSpPr>
        <p:spPr>
          <a:xfrm>
            <a:off x="9312242" y="419679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900">
                <a:solidFill>
                  <a:schemeClr val="bg1">
                    <a:lumMod val="65000"/>
                  </a:schemeClr>
                </a:solidFill>
              </a:rPr>
              <a:t>2022</a:t>
            </a:r>
            <a:endParaRPr lang="nl-NL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F9F19-A194-4FC6-9AD9-1FCE1B7F1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386F0-DC1C-4FAD-8329-9554995A01D0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8B336-BED8-44B5-B89B-1C6E35DF7A0E}"/>
              </a:ext>
            </a:extLst>
          </p:cNvPr>
          <p:cNvSpPr/>
          <p:nvPr/>
        </p:nvSpPr>
        <p:spPr>
          <a:xfrm>
            <a:off x="1569641" y="1762892"/>
            <a:ext cx="4645743" cy="511253"/>
          </a:xfrm>
          <a:prstGeom prst="rect">
            <a:avLst/>
          </a:prstGeom>
          <a:solidFill>
            <a:srgbClr val="1C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30C94-A414-4AC6-BB8E-9618932AB3CB}"/>
              </a:ext>
            </a:extLst>
          </p:cNvPr>
          <p:cNvSpPr/>
          <p:nvPr/>
        </p:nvSpPr>
        <p:spPr>
          <a:xfrm>
            <a:off x="3338002" y="2268551"/>
            <a:ext cx="2846835" cy="1515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/>
              <a:t>↓   Sync </a:t>
            </a:r>
            <a:r>
              <a:rPr lang="nl-NL" sz="900" err="1"/>
              <a:t>one</a:t>
            </a:r>
            <a:r>
              <a:rPr lang="nl-NL" sz="900"/>
              <a:t> way   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50377-6C64-4F43-9605-A14C19E80BC5}"/>
              </a:ext>
            </a:extLst>
          </p:cNvPr>
          <p:cNvSpPr txBox="1"/>
          <p:nvPr/>
        </p:nvSpPr>
        <p:spPr>
          <a:xfrm>
            <a:off x="604537" y="1849663"/>
            <a:ext cx="57740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A724E-F90C-48B1-9DEC-1A31F9A4681A}"/>
              </a:ext>
            </a:extLst>
          </p:cNvPr>
          <p:cNvSpPr txBox="1"/>
          <p:nvPr/>
        </p:nvSpPr>
        <p:spPr>
          <a:xfrm>
            <a:off x="530356" y="3515278"/>
            <a:ext cx="321094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INTEGRATIES van gebruikers R2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A1ABF2-C776-4403-8A3B-EB7EBC9EADE4}"/>
              </a:ext>
            </a:extLst>
          </p:cNvPr>
          <p:cNvSpPr/>
          <p:nvPr/>
        </p:nvSpPr>
        <p:spPr>
          <a:xfrm>
            <a:off x="1346840" y="1763100"/>
            <a:ext cx="233405" cy="5112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C707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25096-539A-D04F-AFE9-39DC623CBCFE}"/>
              </a:ext>
            </a:extLst>
          </p:cNvPr>
          <p:cNvSpPr txBox="1"/>
          <p:nvPr/>
        </p:nvSpPr>
        <p:spPr>
          <a:xfrm>
            <a:off x="542351" y="1373936"/>
            <a:ext cx="81785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GIPOD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F5DD4-700F-4648-823E-D27739F85951}"/>
              </a:ext>
            </a:extLst>
          </p:cNvPr>
          <p:cNvSpPr/>
          <p:nvPr/>
        </p:nvSpPr>
        <p:spPr>
          <a:xfrm>
            <a:off x="3339135" y="2697899"/>
            <a:ext cx="5788506" cy="234466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750"/>
              <a:t>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1B4FDA-F430-804C-A422-FB82F21DC2D3}"/>
              </a:ext>
            </a:extLst>
          </p:cNvPr>
          <p:cNvSpPr txBox="1"/>
          <p:nvPr/>
        </p:nvSpPr>
        <p:spPr>
          <a:xfrm>
            <a:off x="604537" y="2683189"/>
            <a:ext cx="6511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8E325-11BB-3546-9C39-A13148D02B5B}"/>
              </a:ext>
            </a:extLst>
          </p:cNvPr>
          <p:cNvSpPr/>
          <p:nvPr/>
        </p:nvSpPr>
        <p:spPr>
          <a:xfrm>
            <a:off x="6180121" y="2957661"/>
            <a:ext cx="3098859" cy="267990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750"/>
              <a:t>Write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8D2210-C6B8-2D46-B24B-8C6257A62B79}"/>
              </a:ext>
            </a:extLst>
          </p:cNvPr>
          <p:cNvSpPr txBox="1"/>
          <p:nvPr/>
        </p:nvSpPr>
        <p:spPr>
          <a:xfrm>
            <a:off x="3155940" y="127646"/>
            <a:ext cx="42672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3D9F2-D5AF-F24E-A02B-16D35DD688AD}"/>
              </a:ext>
            </a:extLst>
          </p:cNvPr>
          <p:cNvSpPr txBox="1"/>
          <p:nvPr/>
        </p:nvSpPr>
        <p:spPr>
          <a:xfrm>
            <a:off x="6011768" y="111670"/>
            <a:ext cx="42672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R2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745677F-6110-BF4C-A26A-846F6CCAD5F0}"/>
              </a:ext>
            </a:extLst>
          </p:cNvPr>
          <p:cNvSpPr/>
          <p:nvPr/>
        </p:nvSpPr>
        <p:spPr>
          <a:xfrm rot="10800000">
            <a:off x="1559033" y="2704343"/>
            <a:ext cx="1306625" cy="212168"/>
          </a:xfrm>
          <a:prstGeom prst="rtTriangle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9EE0A90B-533C-B942-ADDE-16A9CC06EC0C}"/>
              </a:ext>
            </a:extLst>
          </p:cNvPr>
          <p:cNvSpPr/>
          <p:nvPr/>
        </p:nvSpPr>
        <p:spPr>
          <a:xfrm rot="10800000">
            <a:off x="3499258" y="2957661"/>
            <a:ext cx="970104" cy="270730"/>
          </a:xfrm>
          <a:prstGeom prst="rtTriangle">
            <a:avLst/>
          </a:prstGeom>
          <a:pattFill prst="dkUpDiag">
            <a:fgClr>
              <a:srgbClr val="49CBC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79827A-8707-2648-9F31-5BBEDD4513E2}"/>
              </a:ext>
            </a:extLst>
          </p:cNvPr>
          <p:cNvSpPr txBox="1"/>
          <p:nvPr/>
        </p:nvSpPr>
        <p:spPr>
          <a:xfrm>
            <a:off x="6603590" y="71175"/>
            <a:ext cx="60144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R3.1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EDA5E5-1CB1-9A4D-8ABA-A87D70AAC27A}"/>
              </a:ext>
            </a:extLst>
          </p:cNvPr>
          <p:cNvSpPr txBox="1"/>
          <p:nvPr/>
        </p:nvSpPr>
        <p:spPr>
          <a:xfrm>
            <a:off x="8729262" y="71175"/>
            <a:ext cx="60144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R4.1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2B2786-FD8B-A046-A912-AB32F9D731A6}"/>
              </a:ext>
            </a:extLst>
          </p:cNvPr>
          <p:cNvSpPr txBox="1"/>
          <p:nvPr/>
        </p:nvSpPr>
        <p:spPr>
          <a:xfrm>
            <a:off x="7311412" y="71175"/>
            <a:ext cx="60144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R3.2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1FEBF4-454C-3848-BBFC-4428F16EC2A2}"/>
              </a:ext>
            </a:extLst>
          </p:cNvPr>
          <p:cNvSpPr txBox="1"/>
          <p:nvPr/>
        </p:nvSpPr>
        <p:spPr>
          <a:xfrm>
            <a:off x="7959528" y="71175"/>
            <a:ext cx="60144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R3.x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83C1285-99DD-DA4A-AD39-C85E4C42BD2C}"/>
              </a:ext>
            </a:extLst>
          </p:cNvPr>
          <p:cNvSpPr/>
          <p:nvPr/>
        </p:nvSpPr>
        <p:spPr>
          <a:xfrm>
            <a:off x="7097339" y="3225934"/>
            <a:ext cx="2258522" cy="127600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A6E3CFB-9E03-4143-8928-9B9565389FBF}"/>
              </a:ext>
            </a:extLst>
          </p:cNvPr>
          <p:cNvSpPr/>
          <p:nvPr/>
        </p:nvSpPr>
        <p:spPr>
          <a:xfrm>
            <a:off x="6884500" y="3223965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57F7C9-BA95-FA48-ACF2-EA76A4250B4A}"/>
              </a:ext>
            </a:extLst>
          </p:cNvPr>
          <p:cNvSpPr/>
          <p:nvPr/>
        </p:nvSpPr>
        <p:spPr>
          <a:xfrm>
            <a:off x="7771327" y="3355480"/>
            <a:ext cx="1364294" cy="113753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ADFC27-DFBF-6844-BB0E-70B503DBD0CC}"/>
              </a:ext>
            </a:extLst>
          </p:cNvPr>
          <p:cNvSpPr/>
          <p:nvPr/>
        </p:nvSpPr>
        <p:spPr>
          <a:xfrm>
            <a:off x="7543191" y="3357278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FF689A-9EDB-C94A-B3E2-10B49A49AEBC}"/>
              </a:ext>
            </a:extLst>
          </p:cNvPr>
          <p:cNvSpPr/>
          <p:nvPr/>
        </p:nvSpPr>
        <p:spPr>
          <a:xfrm>
            <a:off x="8267832" y="3479366"/>
            <a:ext cx="867789" cy="123366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07B7E-41B3-B446-B877-C9700B45E9F8}"/>
              </a:ext>
            </a:extLst>
          </p:cNvPr>
          <p:cNvSpPr/>
          <p:nvPr/>
        </p:nvSpPr>
        <p:spPr>
          <a:xfrm>
            <a:off x="8049556" y="3479084"/>
            <a:ext cx="218276" cy="123930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13BF806-40D5-3042-B59D-59D0D72502F4}"/>
              </a:ext>
            </a:extLst>
          </p:cNvPr>
          <p:cNvSpPr/>
          <p:nvPr/>
        </p:nvSpPr>
        <p:spPr>
          <a:xfrm>
            <a:off x="9043482" y="3603014"/>
            <a:ext cx="312380" cy="124943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00D6DA2-910A-FE46-A079-C4FFFD1402C6}"/>
              </a:ext>
            </a:extLst>
          </p:cNvPr>
          <p:cNvSpPr/>
          <p:nvPr/>
        </p:nvSpPr>
        <p:spPr>
          <a:xfrm>
            <a:off x="8842242" y="3603014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655394-6E03-6D43-A340-DB7BF4DC64B8}"/>
              </a:ext>
            </a:extLst>
          </p:cNvPr>
          <p:cNvSpPr/>
          <p:nvPr/>
        </p:nvSpPr>
        <p:spPr>
          <a:xfrm>
            <a:off x="4473150" y="2964242"/>
            <a:ext cx="1721995" cy="259723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951573-BA24-8645-ABB1-9486E798A7A1}"/>
              </a:ext>
            </a:extLst>
          </p:cNvPr>
          <p:cNvSpPr/>
          <p:nvPr/>
        </p:nvSpPr>
        <p:spPr>
          <a:xfrm>
            <a:off x="2848132" y="2697899"/>
            <a:ext cx="509471" cy="227908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DF9AFBA-634B-DB4A-AB97-B3976A5B27A2}"/>
              </a:ext>
            </a:extLst>
          </p:cNvPr>
          <p:cNvSpPr/>
          <p:nvPr/>
        </p:nvSpPr>
        <p:spPr>
          <a:xfrm>
            <a:off x="9127642" y="2683198"/>
            <a:ext cx="233405" cy="104476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3CB8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D55058-E5E0-314F-8D13-C9F81D203E7C}"/>
              </a:ext>
            </a:extLst>
          </p:cNvPr>
          <p:cNvSpPr/>
          <p:nvPr/>
        </p:nvSpPr>
        <p:spPr>
          <a:xfrm>
            <a:off x="3332086" y="4180344"/>
            <a:ext cx="2852751" cy="511253"/>
          </a:xfrm>
          <a:prstGeom prst="rect">
            <a:avLst/>
          </a:prstGeom>
          <a:solidFill>
            <a:srgbClr val="1C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345D2E7-F840-D840-AF54-846ED54469B8}"/>
              </a:ext>
            </a:extLst>
          </p:cNvPr>
          <p:cNvSpPr txBox="1"/>
          <p:nvPr/>
        </p:nvSpPr>
        <p:spPr>
          <a:xfrm>
            <a:off x="604537" y="4246569"/>
            <a:ext cx="57740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OLD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0EECC6F-CC59-F74A-B81C-AEBF4CE673FB}"/>
              </a:ext>
            </a:extLst>
          </p:cNvPr>
          <p:cNvSpPr/>
          <p:nvPr/>
        </p:nvSpPr>
        <p:spPr>
          <a:xfrm>
            <a:off x="3110663" y="4178051"/>
            <a:ext cx="233405" cy="5112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C707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6D1C38-D911-D14C-BF78-69D35B012565}"/>
              </a:ext>
            </a:extLst>
          </p:cNvPr>
          <p:cNvSpPr txBox="1"/>
          <p:nvPr/>
        </p:nvSpPr>
        <p:spPr>
          <a:xfrm>
            <a:off x="604537" y="4826286"/>
            <a:ext cx="6511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NEW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EBF891B-B317-1749-8556-87BFDC98DFE2}"/>
              </a:ext>
            </a:extLst>
          </p:cNvPr>
          <p:cNvSpPr/>
          <p:nvPr/>
        </p:nvSpPr>
        <p:spPr>
          <a:xfrm>
            <a:off x="6185307" y="4927390"/>
            <a:ext cx="2942335" cy="297268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BEFCC4F8-43EA-9740-9D79-BE701829591F}"/>
              </a:ext>
            </a:extLst>
          </p:cNvPr>
          <p:cNvSpPr/>
          <p:nvPr/>
        </p:nvSpPr>
        <p:spPr>
          <a:xfrm rot="10800000">
            <a:off x="1807884" y="4927340"/>
            <a:ext cx="2454519" cy="292144"/>
          </a:xfrm>
          <a:prstGeom prst="rtTriangle">
            <a:avLst/>
          </a:prstGeom>
          <a:pattFill prst="dkUpDiag">
            <a:fgClr>
              <a:srgbClr val="49CBC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C5CDD9-3999-2E48-AE58-832BC62E3C17}"/>
              </a:ext>
            </a:extLst>
          </p:cNvPr>
          <p:cNvSpPr/>
          <p:nvPr/>
        </p:nvSpPr>
        <p:spPr>
          <a:xfrm>
            <a:off x="7127864" y="5198762"/>
            <a:ext cx="2007757" cy="133825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C168A3-9E3F-A64F-BF73-2CC3149343D7}"/>
              </a:ext>
            </a:extLst>
          </p:cNvPr>
          <p:cNvSpPr/>
          <p:nvPr/>
        </p:nvSpPr>
        <p:spPr>
          <a:xfrm>
            <a:off x="6909589" y="5198762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799AC24-0845-9B48-8964-CB50B4BB9ABB}"/>
              </a:ext>
            </a:extLst>
          </p:cNvPr>
          <p:cNvSpPr/>
          <p:nvPr/>
        </p:nvSpPr>
        <p:spPr>
          <a:xfrm>
            <a:off x="7791567" y="5328309"/>
            <a:ext cx="1366622" cy="133543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20FEC38-9E98-0643-9261-C19C69A7BA57}"/>
              </a:ext>
            </a:extLst>
          </p:cNvPr>
          <p:cNvSpPr/>
          <p:nvPr/>
        </p:nvSpPr>
        <p:spPr>
          <a:xfrm>
            <a:off x="7573291" y="5328309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A021F4-8820-5E47-A5FA-ECF8DF51C366}"/>
              </a:ext>
            </a:extLst>
          </p:cNvPr>
          <p:cNvSpPr/>
          <p:nvPr/>
        </p:nvSpPr>
        <p:spPr>
          <a:xfrm>
            <a:off x="8275176" y="5458094"/>
            <a:ext cx="883013" cy="133261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3B5DD6F-8D7F-2849-BC69-2302ECE70D92}"/>
              </a:ext>
            </a:extLst>
          </p:cNvPr>
          <p:cNvSpPr/>
          <p:nvPr/>
        </p:nvSpPr>
        <p:spPr>
          <a:xfrm>
            <a:off x="8121394" y="5458094"/>
            <a:ext cx="153781" cy="133261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C35B60C-5FFD-5E45-BA5E-611979C77891}"/>
              </a:ext>
            </a:extLst>
          </p:cNvPr>
          <p:cNvSpPr/>
          <p:nvPr/>
        </p:nvSpPr>
        <p:spPr>
          <a:xfrm>
            <a:off x="9060236" y="5587359"/>
            <a:ext cx="107917" cy="129503"/>
          </a:xfrm>
          <a:prstGeom prst="rect">
            <a:avLst/>
          </a:prstGeom>
          <a:solidFill>
            <a:srgbClr val="43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C8B8CBD-E8C7-DB40-92DD-CA9D04A4A8C4}"/>
              </a:ext>
            </a:extLst>
          </p:cNvPr>
          <p:cNvSpPr/>
          <p:nvPr/>
        </p:nvSpPr>
        <p:spPr>
          <a:xfrm>
            <a:off x="8841960" y="5587359"/>
            <a:ext cx="218276" cy="129547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6F80CD-59BB-6746-B481-1812F5011B1E}"/>
              </a:ext>
            </a:extLst>
          </p:cNvPr>
          <p:cNvSpPr/>
          <p:nvPr/>
        </p:nvSpPr>
        <p:spPr>
          <a:xfrm>
            <a:off x="4217300" y="4927390"/>
            <a:ext cx="1960028" cy="297268"/>
          </a:xfrm>
          <a:prstGeom prst="rect">
            <a:avLst/>
          </a:prstGeom>
          <a:pattFill prst="dkUpDiag">
            <a:fgClr>
              <a:srgbClr val="43C0C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D616AD4-CE8B-8949-A8A9-244E1E10BCB3}"/>
              </a:ext>
            </a:extLst>
          </p:cNvPr>
          <p:cNvSpPr/>
          <p:nvPr/>
        </p:nvSpPr>
        <p:spPr>
          <a:xfrm>
            <a:off x="9127642" y="4927387"/>
            <a:ext cx="233405" cy="7894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3CB8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162AFD7-FB62-9843-B954-1597D235803A}"/>
              </a:ext>
            </a:extLst>
          </p:cNvPr>
          <p:cNvSpPr/>
          <p:nvPr/>
        </p:nvSpPr>
        <p:spPr>
          <a:xfrm>
            <a:off x="1396475" y="6185330"/>
            <a:ext cx="251424" cy="2526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F787287-BC42-D54F-B797-2ED4A132FFEC}"/>
              </a:ext>
            </a:extLst>
          </p:cNvPr>
          <p:cNvSpPr txBox="1"/>
          <p:nvPr/>
        </p:nvSpPr>
        <p:spPr>
          <a:xfrm>
            <a:off x="1618230" y="619712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productie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DB22572-5B91-ED42-AEF2-41A44C386F8F}"/>
              </a:ext>
            </a:extLst>
          </p:cNvPr>
          <p:cNvSpPr/>
          <p:nvPr/>
        </p:nvSpPr>
        <p:spPr>
          <a:xfrm>
            <a:off x="550363" y="6199897"/>
            <a:ext cx="251424" cy="252607"/>
          </a:xfrm>
          <a:prstGeom prst="rect">
            <a:avLst/>
          </a:prstGeom>
          <a:pattFill prst="dk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75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4F3A606-9C31-7B4B-BAF2-B4F9C6083130}"/>
              </a:ext>
            </a:extLst>
          </p:cNvPr>
          <p:cNvSpPr txBox="1"/>
          <p:nvPr/>
        </p:nvSpPr>
        <p:spPr>
          <a:xfrm>
            <a:off x="780028" y="6211695"/>
            <a:ext cx="396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err="1"/>
              <a:t>beta</a:t>
            </a:r>
            <a:endParaRPr lang="nl-NL" sz="90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C61D03B-2E20-9E4B-BB99-69B513C1E03E}"/>
              </a:ext>
            </a:extLst>
          </p:cNvPr>
          <p:cNvGrpSpPr/>
          <p:nvPr/>
        </p:nvGrpSpPr>
        <p:grpSpPr>
          <a:xfrm>
            <a:off x="3341030" y="601826"/>
            <a:ext cx="5750604" cy="5419297"/>
            <a:chOff x="3672510" y="1162338"/>
            <a:chExt cx="5750604" cy="506889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81F1C1E-6BFE-3143-9C6B-49DA727B2DD6}"/>
                </a:ext>
              </a:extLst>
            </p:cNvPr>
            <p:cNvCxnSpPr>
              <a:cxnSpLocks/>
            </p:cNvCxnSpPr>
            <p:nvPr/>
          </p:nvCxnSpPr>
          <p:spPr>
            <a:xfrm>
              <a:off x="3672510" y="1228584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0609D4-CF13-D049-9F5F-B07391C80FF6}"/>
                </a:ext>
              </a:extLst>
            </p:cNvPr>
            <p:cNvCxnSpPr>
              <a:cxnSpLocks/>
            </p:cNvCxnSpPr>
            <p:nvPr/>
          </p:nvCxnSpPr>
          <p:spPr>
            <a:xfrm>
              <a:off x="6516788" y="1185769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1E2783-3E36-3B46-97A9-689196986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29268" y="1162341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DA9F5D-979A-0C43-A953-165F162B8617}"/>
                </a:ext>
              </a:extLst>
            </p:cNvPr>
            <p:cNvCxnSpPr>
              <a:cxnSpLocks/>
            </p:cNvCxnSpPr>
            <p:nvPr/>
          </p:nvCxnSpPr>
          <p:spPr>
            <a:xfrm>
              <a:off x="8102807" y="1162340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145C24-CF55-5942-9224-4C651DFB132D}"/>
                </a:ext>
              </a:extLst>
            </p:cNvPr>
            <p:cNvCxnSpPr>
              <a:cxnSpLocks/>
            </p:cNvCxnSpPr>
            <p:nvPr/>
          </p:nvCxnSpPr>
          <p:spPr>
            <a:xfrm>
              <a:off x="8569236" y="1162339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042190-747A-DE4C-AFC8-7EE73F61684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114" y="1162338"/>
              <a:ext cx="0" cy="50026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45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b="1"/>
              <a:t>Voorkeur om het vernieuwde GIPOD in één keer in productie te zetten</a:t>
            </a:r>
            <a:endParaRPr lang="nl-BE"/>
          </a:p>
          <a:p>
            <a:pPr lvl="1"/>
            <a:r>
              <a:rPr lang="nl-BE" sz="2000"/>
              <a:t>Aandachtspunt</a:t>
            </a:r>
          </a:p>
          <a:p>
            <a:pPr lvl="2"/>
            <a:r>
              <a:rPr lang="nl-BE" sz="1800"/>
              <a:t>integraties op tijd ter beschikking  in stabiele versie in de </a:t>
            </a:r>
            <a:r>
              <a:rPr lang="nl-BE" sz="1800">
                <a:latin typeface="Symbol" panose="05050102010706020507" pitchFamily="18" charset="2"/>
              </a:rPr>
              <a:t>b</a:t>
            </a:r>
            <a:r>
              <a:rPr lang="nl-BE" sz="1800"/>
              <a:t> omgeving</a:t>
            </a:r>
          </a:p>
          <a:p>
            <a:pPr lvl="2"/>
            <a:r>
              <a:rPr lang="nl-BE" sz="1800"/>
              <a:t>aandacht voor risico management</a:t>
            </a:r>
          </a:p>
          <a:p>
            <a:pPr lvl="2"/>
            <a:r>
              <a:rPr lang="nl-BE" sz="1800"/>
              <a:t>aandacht voor integraties </a:t>
            </a:r>
          </a:p>
          <a:p>
            <a:pPr lvl="3"/>
            <a:r>
              <a:rPr lang="nl-BE" sz="1600"/>
              <a:t>afzonderlijke technische werkgroep</a:t>
            </a:r>
          </a:p>
          <a:p>
            <a:pPr lvl="4"/>
            <a:r>
              <a:rPr lang="nl-BE" sz="1600"/>
              <a:t>eerste bijeenkomst half november 2018</a:t>
            </a:r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/>
              <a:t>Voorstel BWG naar BC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681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E325-D9E3-4BF5-894D-B566827C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Kader GIPOD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6CC565-405E-4254-B241-0C090E09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2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83043-60CB-204F-B25F-3DE5E40D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Scope vernieuwing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7895-79D0-8041-AC1E-D8C16E19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21E1E-C62D-7446-A948-9F8107B37AE6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968215E-9665-413E-AD95-25514E2F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36" y="1009950"/>
            <a:ext cx="7521591" cy="52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83043-60CB-204F-B25F-3DE5E40D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Scope vernieuwing - verantwoordelijkheden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7895-79D0-8041-AC1E-D8C16E19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21E1E-C62D-7446-A948-9F8107B37AE6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B6EE9F-DD13-4301-9805-A5FAB41C1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23155"/>
              </p:ext>
            </p:extLst>
          </p:nvPr>
        </p:nvGraphicFramePr>
        <p:xfrm>
          <a:off x="448009" y="908591"/>
          <a:ext cx="9123651" cy="50110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32388">
                  <a:extLst>
                    <a:ext uri="{9D8B030D-6E8A-4147-A177-3AD203B41FA5}">
                      <a16:colId xmlns:a16="http://schemas.microsoft.com/office/drawing/2014/main" val="824218158"/>
                    </a:ext>
                  </a:extLst>
                </a:gridCol>
                <a:gridCol w="1413977">
                  <a:extLst>
                    <a:ext uri="{9D8B030D-6E8A-4147-A177-3AD203B41FA5}">
                      <a16:colId xmlns:a16="http://schemas.microsoft.com/office/drawing/2014/main" val="3677745774"/>
                    </a:ext>
                  </a:extLst>
                </a:gridCol>
                <a:gridCol w="1931331">
                  <a:extLst>
                    <a:ext uri="{9D8B030D-6E8A-4147-A177-3AD203B41FA5}">
                      <a16:colId xmlns:a16="http://schemas.microsoft.com/office/drawing/2014/main" val="2576353598"/>
                    </a:ext>
                  </a:extLst>
                </a:gridCol>
                <a:gridCol w="1385440">
                  <a:extLst>
                    <a:ext uri="{9D8B030D-6E8A-4147-A177-3AD203B41FA5}">
                      <a16:colId xmlns:a16="http://schemas.microsoft.com/office/drawing/2014/main" val="3913243924"/>
                    </a:ext>
                  </a:extLst>
                </a:gridCol>
                <a:gridCol w="1575075">
                  <a:extLst>
                    <a:ext uri="{9D8B030D-6E8A-4147-A177-3AD203B41FA5}">
                      <a16:colId xmlns:a16="http://schemas.microsoft.com/office/drawing/2014/main" val="3248456351"/>
                    </a:ext>
                  </a:extLst>
                </a:gridCol>
                <a:gridCol w="1385440">
                  <a:extLst>
                    <a:ext uri="{9D8B030D-6E8A-4147-A177-3AD203B41FA5}">
                      <a16:colId xmlns:a16="http://schemas.microsoft.com/office/drawing/2014/main" val="38907197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nl-NL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Steden en gemeenten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Nutsmaatschappijen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AWV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De Lijn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De Lijn techniek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32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Inname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14177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Hinder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(bijdragen)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(bijdragen)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33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Omleiding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(bijdragen)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Bijdragen</a:t>
                      </a:r>
                    </a:p>
                    <a:p>
                      <a:pPr algn="just"/>
                      <a:r>
                        <a:rPr lang="nl-NL" sz="1600">
                          <a:effectLst/>
                        </a:rPr>
                        <a:t>Omleidingsroute bus?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(bijdragen)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65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92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Synergie</a:t>
                      </a:r>
                    </a:p>
                    <a:p>
                      <a:pPr algn="just"/>
                      <a:r>
                        <a:rPr lang="nl-NL" sz="1600">
                          <a:effectLst/>
                        </a:rPr>
                        <a:t>Samenwerken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96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Openbaar vervoer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058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Aanvraag vergunning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 advies?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31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Beheer tijdelijk verbod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687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Behandel conflicten/</a:t>
                      </a:r>
                    </a:p>
                    <a:p>
                      <a:pPr algn="just"/>
                      <a:r>
                        <a:rPr lang="nl-NL" sz="1600" dirty="0">
                          <a:effectLst/>
                        </a:rPr>
                        <a:t>verlenen advies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b="1" dirty="0">
                          <a:effectLst/>
                        </a:rPr>
                        <a:t>bijdragen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raadplegen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06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0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8" y="1099660"/>
            <a:ext cx="8543925" cy="499232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lvl="0"/>
            <a:r>
              <a:rPr lang="nl-BE"/>
              <a:t>Op </a:t>
            </a:r>
            <a:r>
              <a:rPr lang="nl-BE" b="1"/>
              <a:t>1 juli 2016 </a:t>
            </a:r>
            <a:r>
              <a:rPr lang="nl-BE"/>
              <a:t>werden de volgende artikelen van kracht</a:t>
            </a:r>
          </a:p>
          <a:p>
            <a:pPr marL="783590" lvl="1" indent="-326390"/>
            <a:r>
              <a:rPr lang="nl-BE"/>
              <a:t>Art 1 -5 inleiding en doel, taken van AGIV (Informatie Vlaanderen)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6: kosteloosheid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7: verplichte registratie van de bijdragers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8:  enkel grote werken  </a:t>
            </a:r>
            <a:r>
              <a:rPr lang="nl-BE" err="1"/>
              <a:t>cat</a:t>
            </a:r>
            <a:r>
              <a:rPr lang="nl-BE"/>
              <a:t> 1 (&gt;50 m</a:t>
            </a:r>
            <a:r>
              <a:rPr lang="nl-BE" baseline="30000"/>
              <a:t>2</a:t>
            </a:r>
            <a:r>
              <a:rPr lang="nl-BE"/>
              <a:t>)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10 – 11: synergie met uitzondering van de ingavetermijn voor synergie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13: accuraat houden van de gegevens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14-15: verantwoordelijkheden, persoonsgegevens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BE"/>
              <a:t>Art 17: slotbepalingen</a:t>
            </a:r>
            <a:endParaRPr lang="nl-BE">
              <a:sym typeface="FlandersArtSans-Regular"/>
            </a:endParaRPr>
          </a:p>
          <a:p>
            <a:pPr lvl="0"/>
            <a:r>
              <a:rPr lang="nl-NL"/>
              <a:t>Op </a:t>
            </a:r>
            <a:r>
              <a:rPr lang="nl-NL" b="1"/>
              <a:t>1 januari 2017</a:t>
            </a:r>
            <a:r>
              <a:rPr lang="nl-NL"/>
              <a:t> ging het besluit van de Vlaamse Regering in:</a:t>
            </a:r>
            <a:endParaRPr lang="nl-BE"/>
          </a:p>
          <a:p>
            <a:pPr marL="783590" lvl="1" indent="-326390"/>
            <a:r>
              <a:rPr lang="nl-NL"/>
              <a:t>ingavetermijn voor synergiën: minstens één maand op voorhand (Art 11)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NL"/>
              <a:t>nadere uitwerking van de handhaving (Art 16)</a:t>
            </a:r>
            <a:endParaRPr lang="nl-BE">
              <a:sym typeface="FlandersArtSans-Regular"/>
            </a:endParaRPr>
          </a:p>
          <a:p>
            <a:pPr lvl="0"/>
            <a:r>
              <a:rPr lang="nl-NL"/>
              <a:t>Op </a:t>
            </a:r>
            <a:r>
              <a:rPr lang="nl-NL" b="1"/>
              <a:t>1 maart 2019</a:t>
            </a:r>
            <a:r>
              <a:rPr lang="nl-NL"/>
              <a:t> gaan de laatste verplichtingen in:</a:t>
            </a:r>
            <a:endParaRPr lang="nl-BE"/>
          </a:p>
          <a:p>
            <a:pPr marL="783590" lvl="1" indent="-326390"/>
            <a:r>
              <a:rPr lang="nl-NL" err="1">
                <a:solidFill>
                  <a:srgbClr val="FF0000"/>
                </a:solidFill>
              </a:rPr>
              <a:t>Ingave</a:t>
            </a:r>
            <a:r>
              <a:rPr lang="nl-NL">
                <a:solidFill>
                  <a:srgbClr val="FF0000"/>
                </a:solidFill>
              </a:rPr>
              <a:t> van werken Cat 2 (3-50 m2) met ernstige hinder en Cat 3 (&lt;3m2) met omleiding</a:t>
            </a:r>
            <a:endParaRPr lang="nl-BE">
              <a:solidFill>
                <a:srgbClr val="FF0000"/>
              </a:solidFill>
              <a:sym typeface="FlandersArtSans-Regular"/>
            </a:endParaRPr>
          </a:p>
          <a:p>
            <a:pPr marL="783590" lvl="1" indent="-326390"/>
            <a:r>
              <a:rPr lang="nl-NL"/>
              <a:t>Art 9: andere innames</a:t>
            </a:r>
            <a:endParaRPr lang="nl-BE">
              <a:sym typeface="FlandersArtSans-Regular"/>
            </a:endParaRPr>
          </a:p>
          <a:p>
            <a:pPr marL="783590" lvl="1" indent="-326390"/>
            <a:r>
              <a:rPr lang="nl-NL">
                <a:solidFill>
                  <a:srgbClr val="FF0000"/>
                </a:solidFill>
              </a:rPr>
              <a:t>Art 12: omleidingen</a:t>
            </a:r>
            <a:endParaRPr lang="nl-BE">
              <a:solidFill>
                <a:srgbClr val="FF0000"/>
              </a:solidFill>
              <a:sym typeface="FlandersArtSans-Regular"/>
            </a:endParaRPr>
          </a:p>
          <a:p>
            <a:r>
              <a:rPr lang="nl-NL">
                <a:solidFill>
                  <a:srgbClr val="FF0000"/>
                </a:solidFill>
              </a:rPr>
              <a:t> Voorstel uitstellen verplichting Cat 2 en Cat 3 en omleiding</a:t>
            </a:r>
            <a:endParaRPr lang="nl-BE">
              <a:solidFill>
                <a:srgbClr val="FF0000"/>
              </a:solidFill>
            </a:endParaRPr>
          </a:p>
          <a:p>
            <a:endParaRPr lang="nl-BE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Huidige</a:t>
            </a:r>
            <a:r>
              <a:rPr lang="en-US"/>
              <a:t> </a:t>
            </a:r>
            <a:r>
              <a:rPr lang="en-US" err="1"/>
              <a:t>wettelijk</a:t>
            </a:r>
            <a:r>
              <a:rPr lang="en-US"/>
              <a:t> </a:t>
            </a:r>
            <a:r>
              <a:rPr lang="en-US" err="1"/>
              <a:t>kader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58929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8" y="1099660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BE"/>
              <a:t>Aanpassen decreet</a:t>
            </a:r>
          </a:p>
          <a:p>
            <a:pPr lvl="1"/>
            <a:r>
              <a:rPr lang="nl-BE" sz="2000"/>
              <a:t>Inhoud te bespreken op de juridische werkgroep</a:t>
            </a:r>
          </a:p>
          <a:p>
            <a:pPr lvl="1"/>
            <a:r>
              <a:rPr lang="nl-BE" sz="2000"/>
              <a:t>BWG kan input geven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Huidige</a:t>
            </a:r>
            <a:r>
              <a:rPr lang="en-US"/>
              <a:t> </a:t>
            </a:r>
            <a:r>
              <a:rPr lang="en-US" err="1"/>
              <a:t>wettelijk</a:t>
            </a:r>
            <a:r>
              <a:rPr lang="en-US"/>
              <a:t> </a:t>
            </a:r>
            <a:r>
              <a:rPr lang="en-US" err="1"/>
              <a:t>kader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427552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sym typeface="FlandersArtSans-Regular"/>
              </a:rPr>
              <a:t>Feedback</a:t>
            </a:r>
            <a:endParaRPr lang="en-US">
              <a:sym typeface="FlandersArtSans-Regular"/>
            </a:endParaRPr>
          </a:p>
          <a:p>
            <a:pPr marL="783590" lvl="1" indent="-326390"/>
            <a:r>
              <a:rPr lang="nl-BE" sz="2000"/>
              <a:t>status op inname en periode biedt weinig meerwaarde</a:t>
            </a:r>
          </a:p>
          <a:p>
            <a:pPr marL="783590" lvl="1" indent="-326390"/>
            <a:r>
              <a:rPr lang="nl-BE" sz="2000"/>
              <a:t>belangrijk om semantiek vast te leggen</a:t>
            </a:r>
          </a:p>
          <a:p>
            <a:pPr marL="783590" lvl="1" indent="-326390"/>
            <a:r>
              <a:rPr lang="nl-BE" sz="2000"/>
              <a:t>mee met de flow bekijken</a:t>
            </a:r>
          </a:p>
          <a:p>
            <a:pPr marL="783590" lvl="1" indent="-326390"/>
            <a:r>
              <a:rPr lang="nl-BE" sz="2000"/>
              <a:t>relatie met inname/hinder/project meenemen</a:t>
            </a:r>
          </a:p>
          <a:p>
            <a:pPr marL="783590" lvl="1" indent="-326390"/>
            <a:r>
              <a:rPr lang="nl-BE" sz="2000"/>
              <a:t>zo eenvoudig mogelijk houden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status/</a:t>
            </a:r>
            <a:r>
              <a:rPr lang="en-US" err="1"/>
              <a:t>periode</a:t>
            </a:r>
            <a:r>
              <a:rPr lang="en-US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48672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6353" y="1118321"/>
            <a:ext cx="8543925" cy="49923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BE"/>
              <a:t>Inname</a:t>
            </a:r>
          </a:p>
          <a:p>
            <a:pPr marL="783590" lvl="1" indent="-326390"/>
            <a:r>
              <a:rPr lang="nl-BE" sz="2000">
                <a:sym typeface="FlandersArtSans-Regular"/>
              </a:rPr>
              <a:t>Een tijdelijke activiteit die een bepaalde ruimte inneemt, met gevolgen voor het openbaar domein of privédomein met openbaar karakter.</a:t>
            </a:r>
            <a:endParaRPr lang="nl-BE" sz="2000" b="1">
              <a:sym typeface="FlandersArtSans-Regular"/>
            </a:endParaRPr>
          </a:p>
          <a:p>
            <a:pPr marL="783590" lvl="1" indent="-326390"/>
            <a:r>
              <a:rPr lang="nl-BE" sz="2000"/>
              <a:t>Verdere uitwerking</a:t>
            </a:r>
            <a:r>
              <a:rPr lang="nl-BE" sz="2000">
                <a:sym typeface="FlandersArtSans-Regular"/>
              </a:rPr>
              <a:t>:</a:t>
            </a:r>
          </a:p>
          <a:p>
            <a:pPr lvl="2"/>
            <a:r>
              <a:rPr lang="nl-BE" sz="1800"/>
              <a:t>deel van het openbaar domein dat effectief ingenomen wordt</a:t>
            </a:r>
          </a:p>
          <a:p>
            <a:pPr marL="1218565" lvl="2" indent="-326390"/>
            <a:r>
              <a:rPr lang="nl-BE" sz="1800"/>
              <a:t>bevat voor werken verschillende zones</a:t>
            </a:r>
            <a:endParaRPr lang="nl-BE" sz="1800">
              <a:sym typeface="FlandersArtSans-Regular"/>
            </a:endParaRPr>
          </a:p>
          <a:p>
            <a:pPr lvl="3"/>
            <a:r>
              <a:rPr lang="nl-BE" sz="1600"/>
              <a:t>werk en werfzone voor werken</a:t>
            </a:r>
          </a:p>
          <a:p>
            <a:pPr lvl="3"/>
            <a:r>
              <a:rPr lang="nl-BE" sz="1600"/>
              <a:t>Inname voor andere innames</a:t>
            </a:r>
          </a:p>
          <a:p>
            <a:pPr marL="1218565" lvl="2" indent="-326390"/>
            <a:r>
              <a:rPr lang="nl-BE" sz="1800"/>
              <a:t>gegevens worden door verschillende partijen beheerd</a:t>
            </a:r>
            <a:endParaRPr lang="nl-BE" sz="1800">
              <a:sym typeface="FlandersArtSans-Regular"/>
            </a:endParaRPr>
          </a:p>
          <a:p>
            <a:pPr marL="1736725" lvl="3" indent="-326390"/>
            <a:r>
              <a:rPr lang="nl-BE" sz="1600"/>
              <a:t>vergunning</a:t>
            </a:r>
            <a:endParaRPr lang="nl-BE" sz="1600">
              <a:sym typeface="FlandersArtSans-Regular"/>
            </a:endParaRPr>
          </a:p>
          <a:p>
            <a:pPr marL="1736725" lvl="3" indent="-326390"/>
            <a:r>
              <a:rPr lang="nl-BE" sz="1600"/>
              <a:t>zones</a:t>
            </a:r>
            <a:endParaRPr lang="nl-BE" sz="1600">
              <a:sym typeface="FlandersArtSans-Regular"/>
            </a:endParaRPr>
          </a:p>
          <a:p>
            <a:pPr marL="1736725" lvl="3" indent="-326390"/>
            <a:r>
              <a:rPr lang="nl-BE" sz="1600"/>
              <a:t>… </a:t>
            </a:r>
            <a:endParaRPr lang="nl-BE" sz="1600">
              <a:sym typeface="FlandersArtSans-Regular"/>
            </a:endParaRPr>
          </a:p>
          <a:p>
            <a:pPr marL="1218565" lvl="2" indent="-326390"/>
            <a:r>
              <a:rPr lang="nl-BE" sz="1600"/>
              <a:t>eigen tijd met wederkerigheid</a:t>
            </a:r>
            <a:endParaRPr lang="nl-BE" sz="1600">
              <a:sym typeface="FlandersArtSans-Regular"/>
            </a:endParaRPr>
          </a:p>
          <a:p>
            <a:pPr marL="1736725" lvl="3" indent="-326390"/>
            <a:r>
              <a:rPr lang="nl-BE" sz="1500"/>
              <a:t>markt elke vrijdag</a:t>
            </a:r>
            <a:endParaRPr lang="nl-BE" sz="1500">
              <a:sym typeface="FlandersArtSans-Regular"/>
            </a:endParaRPr>
          </a:p>
          <a:p>
            <a:pPr marL="1736725" lvl="3" indent="-326390"/>
            <a:r>
              <a:rPr lang="nl-BE" sz="1500"/>
              <a:t>voetbalmatch elke 2 weken zaterdag</a:t>
            </a:r>
            <a:endParaRPr lang="nl-BE" sz="1500">
              <a:sym typeface="FlandersArtSans-Regular"/>
            </a:endParaRPr>
          </a:p>
          <a:p>
            <a:pPr marL="1736725" lvl="3" indent="-326390"/>
            <a:r>
              <a:rPr lang="nl-BE" sz="1500"/>
              <a:t>inname enkel tijdens weekdagen</a:t>
            </a:r>
            <a:endParaRPr lang="nl-BE" sz="1500">
              <a:sym typeface="FlandersArtSans-Regular"/>
            </a:endParaRPr>
          </a:p>
          <a:p>
            <a:pPr marL="1736725" lvl="3" indent="-326390"/>
            <a:r>
              <a:rPr lang="nl-BE" sz="1500"/>
              <a:t>…</a:t>
            </a:r>
            <a:endParaRPr lang="nl-BE" sz="1500">
              <a:sym typeface="FlandersArtSans-Regular"/>
            </a:endParaRPr>
          </a:p>
          <a:p>
            <a:endParaRPr lang="nl-BE" sz="2000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–  hinder - project - </a:t>
            </a:r>
            <a:r>
              <a:rPr lang="en-US" err="1"/>
              <a:t>omleiding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426560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681037" y="1082126"/>
            <a:ext cx="8543925" cy="49923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sz="2600" b="1"/>
              <a:t>Voorstelling: ronde tafel</a:t>
            </a:r>
          </a:p>
          <a:p>
            <a:r>
              <a:rPr lang="nl-BE" sz="2600" b="1"/>
              <a:t>Deel 1: feedback vorige BWG</a:t>
            </a:r>
            <a:endParaRPr lang="nl-BE" sz="2600" b="1">
              <a:sym typeface="FlandersArtSans-Regular"/>
            </a:endParaRPr>
          </a:p>
          <a:p>
            <a:pPr marL="783590" lvl="1" indent="-326390"/>
            <a:r>
              <a:rPr lang="nl-BE" sz="2000"/>
              <a:t>voorkeurscenario in productiestelling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/>
              <a:t>aanbeveling naar het BC van GIPOD</a:t>
            </a:r>
            <a:endParaRPr lang="nl-BE" sz="2000">
              <a:sym typeface="FlandersArtSans-Regular"/>
            </a:endParaRPr>
          </a:p>
          <a:p>
            <a:pPr lvl="0"/>
            <a:r>
              <a:rPr lang="nl-BE" sz="2600" b="1"/>
              <a:t>Deel 2</a:t>
            </a:r>
            <a:endParaRPr lang="nl-BE" sz="2600" b="1">
              <a:sym typeface="FlandersArtSans-Regular"/>
            </a:endParaRPr>
          </a:p>
          <a:p>
            <a:pPr marL="783590" lvl="1" indent="-326390"/>
            <a:r>
              <a:rPr lang="nl-BE" sz="2000"/>
              <a:t>overlopen kader GIPOD vanuit de business case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/>
              <a:t>GIPOD model en </a:t>
            </a:r>
            <a:r>
              <a:rPr lang="nl-BE" sz="2000" err="1"/>
              <a:t>flows</a:t>
            </a:r>
            <a:endParaRPr lang="nl-BE" sz="2000" err="1">
              <a:sym typeface="FlandersArtSans-Regular"/>
            </a:endParaRPr>
          </a:p>
          <a:p>
            <a:pPr lvl="2"/>
            <a:r>
              <a:rPr lang="nl-BE" sz="1600"/>
              <a:t>feedback status en periode</a:t>
            </a:r>
          </a:p>
          <a:p>
            <a:pPr lvl="2"/>
            <a:r>
              <a:rPr lang="nl-BE" sz="1600"/>
              <a:t>begrippen inname, hinder, project en omleiding</a:t>
            </a:r>
            <a:endParaRPr lang="nl-BE" sz="1600">
              <a:sym typeface="FlandersArtSans-Regular"/>
            </a:endParaRPr>
          </a:p>
          <a:p>
            <a:pPr lvl="2"/>
            <a:r>
              <a:rPr lang="nl-BE" sz="1600"/>
              <a:t>flow registratie inname in GIPOD en samenhang status en zones</a:t>
            </a:r>
            <a:endParaRPr lang="nl-BE" sz="1600">
              <a:sym typeface="FlandersArtSans-Regular"/>
            </a:endParaRPr>
          </a:p>
          <a:p>
            <a:pPr lvl="3"/>
            <a:r>
              <a:rPr lang="nl-BE" sz="1400"/>
              <a:t>grondwerken</a:t>
            </a:r>
            <a:endParaRPr lang="nl-BE" sz="1400">
              <a:sym typeface="FlandersArtSans-Regular"/>
            </a:endParaRPr>
          </a:p>
          <a:p>
            <a:pPr lvl="3"/>
            <a:r>
              <a:rPr lang="nl-BE" sz="1400"/>
              <a:t>evenementen</a:t>
            </a:r>
            <a:endParaRPr lang="nl-BE" sz="1400">
              <a:sym typeface="FlandersArtSans-Regular"/>
            </a:endParaRPr>
          </a:p>
          <a:p>
            <a:pPr lvl="2"/>
            <a:r>
              <a:rPr lang="nl-BE" sz="1600">
                <a:sym typeface="FlandersArtSans-Regular"/>
              </a:rPr>
              <a:t>types innames</a:t>
            </a:r>
          </a:p>
          <a:p>
            <a:pPr marL="783590" lvl="1" indent="-326390"/>
            <a:r>
              <a:rPr lang="nl-BE" sz="2000"/>
              <a:t>zoek en filter criteria voorstellen</a:t>
            </a:r>
            <a:endParaRPr lang="nl-BE" sz="2000">
              <a:sym typeface="FlandersArtSans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0652" y="6600914"/>
            <a:ext cx="6084000" cy="176928"/>
          </a:xfrm>
        </p:spPr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66826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8" y="1192966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Hinder</a:t>
            </a:r>
            <a:endParaRPr lang="en-US">
              <a:sym typeface="FlandersArtSans-Regular"/>
            </a:endParaRPr>
          </a:p>
          <a:p>
            <a:pPr marL="783590" lvl="1" indent="-326390">
              <a:buFont typeface="Wingdings" panose="00000500000000000000" pitchFamily="2" charset="0"/>
            </a:pPr>
            <a:r>
              <a:rPr lang="nl-BE" sz="2000">
                <a:sym typeface="FlandersArtSans-Regular"/>
              </a:rPr>
              <a:t>Opgedeeld in 2 onderdelen door werkgroep semantiek:</a:t>
            </a:r>
            <a:endParaRPr lang="nl-BE" sz="2000"/>
          </a:p>
          <a:p>
            <a:pPr lvl="2"/>
            <a:r>
              <a:rPr lang="nl-BE" sz="1800">
                <a:sym typeface="FlandersArtSans-Regular"/>
              </a:rPr>
              <a:t>mobiliteitsmaatregelen</a:t>
            </a:r>
            <a:endParaRPr lang="nl-BE" sz="1800"/>
          </a:p>
          <a:p>
            <a:pPr lvl="3"/>
            <a:r>
              <a:rPr lang="nl-BE" sz="1600">
                <a:sym typeface="FlandersArtSans-Regular"/>
              </a:rPr>
              <a:t>maatregel om de beweging en verplaatsing van de weggebruiker op het openbaar domein of privé domein met openbaar karakter te organiseren.</a:t>
            </a:r>
            <a:endParaRPr lang="nl-BE" sz="1600"/>
          </a:p>
          <a:p>
            <a:pPr lvl="3"/>
            <a:r>
              <a:rPr lang="nl-BE" sz="1600"/>
              <a:t>voorbeelden:</a:t>
            </a:r>
          </a:p>
          <a:p>
            <a:pPr lvl="4"/>
            <a:r>
              <a:rPr lang="nl-BE" sz="1400"/>
              <a:t>zoals rijstrook afsluiten, snelheid verminderen, …</a:t>
            </a:r>
          </a:p>
          <a:p>
            <a:pPr lvl="4"/>
            <a:r>
              <a:rPr lang="nl-BE" sz="1400"/>
              <a:t>vaak in de signalisatievergunning</a:t>
            </a:r>
          </a:p>
          <a:p>
            <a:pPr lvl="2"/>
            <a:r>
              <a:rPr lang="nl-BE" sz="1800"/>
              <a:t>hindermaatregelen</a:t>
            </a:r>
          </a:p>
          <a:p>
            <a:pPr lvl="3"/>
            <a:r>
              <a:rPr lang="nl-BE" sz="1600"/>
              <a:t>verstoring van de normale mobiliteit op het openbaar domein of privé domein met openbaar karakter.</a:t>
            </a:r>
          </a:p>
          <a:p>
            <a:pPr lvl="3"/>
            <a:r>
              <a:rPr lang="nl-BE" sz="1600"/>
              <a:t>uitwerking</a:t>
            </a:r>
          </a:p>
          <a:p>
            <a:pPr lvl="4"/>
            <a:r>
              <a:rPr lang="nl-BE" sz="1400" b="1"/>
              <a:t>gevolgen van maatregelen of inname</a:t>
            </a:r>
          </a:p>
          <a:p>
            <a:pPr lvl="5"/>
            <a:r>
              <a:rPr lang="nl-BE" sz="1400"/>
              <a:t>verminderde doorstroming</a:t>
            </a:r>
          </a:p>
          <a:p>
            <a:pPr lvl="5"/>
            <a:r>
              <a:rPr lang="nl-BE" sz="1400"/>
              <a:t>…</a:t>
            </a:r>
          </a:p>
          <a:p>
            <a:endParaRPr lang="nl-BE" sz="2000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– hinder – project - </a:t>
            </a:r>
            <a:r>
              <a:rPr lang="en-US" err="1"/>
              <a:t>omleiding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07637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062337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Hinder</a:t>
            </a:r>
            <a:endParaRPr lang="en-US">
              <a:sym typeface="FlandersArtSans-Regular"/>
            </a:endParaRPr>
          </a:p>
          <a:p>
            <a:pPr marL="783590" lvl="1" indent="-326390"/>
            <a:r>
              <a:rPr lang="nl-BE" sz="2000"/>
              <a:t>kan gelijk lopen met inname qua zone en tijd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>
                <a:sym typeface="FlandersArtSans-Regular"/>
              </a:rPr>
              <a:t>kan los</a:t>
            </a:r>
            <a:r>
              <a:rPr lang="nl-BE" sz="2000"/>
              <a:t> staan van inname openbaar domein</a:t>
            </a:r>
            <a:endParaRPr lang="nl-BE"/>
          </a:p>
          <a:p>
            <a:pPr lvl="2"/>
            <a:r>
              <a:rPr lang="nl-BE" sz="1600" u="sng"/>
              <a:t>voorbeeld</a:t>
            </a:r>
            <a:r>
              <a:rPr lang="nl-BE" sz="1600"/>
              <a:t>: bouwwerk (appartementsgebouw) op privé terrein zorgt voor hinder (afsluiten rijstrook) gedurende week.</a:t>
            </a:r>
            <a:endParaRPr lang="nl-BE" sz="1600">
              <a:sym typeface="FlandersArtSans-Regular"/>
            </a:endParaRPr>
          </a:p>
          <a:p>
            <a:pPr marL="783590" lvl="1" indent="-326390"/>
            <a:r>
              <a:rPr lang="nl-BE" sz="2000"/>
              <a:t>kan eigen zone hebben</a:t>
            </a:r>
          </a:p>
          <a:p>
            <a:pPr lvl="2"/>
            <a:r>
              <a:rPr lang="nl-BE" sz="1600"/>
              <a:t>gevolgen van inname of de verkeersmaatregelen kunnen hinder op een andere locatie veroorzaken</a:t>
            </a:r>
          </a:p>
          <a:p>
            <a:pPr marL="783590" lvl="1" indent="-326390"/>
            <a:r>
              <a:rPr lang="nl-BE" sz="2000"/>
              <a:t>kan eigen tijd hebben</a:t>
            </a:r>
          </a:p>
          <a:p>
            <a:pPr lvl="2"/>
            <a:r>
              <a:rPr lang="nl-BE" sz="1600" u="sng"/>
              <a:t>voorbeeld</a:t>
            </a:r>
            <a:r>
              <a:rPr lang="nl-BE" sz="1600"/>
              <a:t>: evenement in weekend maar parkeerplaats en pleintje afgesloten vanaf donderdag tem maandag</a:t>
            </a:r>
          </a:p>
          <a:p>
            <a:pPr marL="783590" lvl="1" indent="-326390"/>
            <a:r>
              <a:rPr lang="nl-BE" sz="2000"/>
              <a:t>kan over verschillende innames gegroepeerd worden</a:t>
            </a:r>
          </a:p>
          <a:p>
            <a:endParaRPr lang="nl-BE" sz="2000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– hinder – project - </a:t>
            </a:r>
            <a:r>
              <a:rPr lang="en-US" err="1"/>
              <a:t>omleiding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77273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Project</a:t>
            </a:r>
            <a:endParaRPr lang="en-US">
              <a:sym typeface="FlandersArtSans-Regular"/>
            </a:endParaRPr>
          </a:p>
          <a:p>
            <a:pPr marL="783590" lvl="1" indent="-326390"/>
            <a:r>
              <a:rPr lang="nl-BE" sz="2000"/>
              <a:t>groepering van innames, hinder, mobiliteitsmaatregelen en projecten.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/>
              <a:t>type van een project is synergie</a:t>
            </a:r>
          </a:p>
          <a:p>
            <a:pPr lvl="2"/>
            <a:r>
              <a:rPr lang="nl-BE" sz="1800"/>
              <a:t>groepering van werkopdrachten van nutsmaatschappijen.</a:t>
            </a:r>
          </a:p>
          <a:p>
            <a:pPr lvl="2"/>
            <a:endParaRPr lang="nl-BE" sz="1800"/>
          </a:p>
          <a:p>
            <a:pPr marL="783590" lvl="1" indent="-326390"/>
            <a:r>
              <a:rPr lang="nl-BE" sz="2000"/>
              <a:t>uitwerking</a:t>
            </a:r>
          </a:p>
          <a:p>
            <a:pPr marL="1218565" lvl="2" indent="-326390"/>
            <a:r>
              <a:rPr lang="nl-BE" sz="1800"/>
              <a:t>kan fases bevatten</a:t>
            </a:r>
            <a:endParaRPr lang="nl-BE" sz="1800">
              <a:sym typeface="FlandersArtSans-Regular"/>
            </a:endParaRPr>
          </a:p>
          <a:p>
            <a:pPr lvl="3"/>
            <a:r>
              <a:rPr lang="nl-BE" sz="1600"/>
              <a:t>gefaseerde inname EN/OF gefaseerde hinder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– hinder – project - </a:t>
            </a:r>
            <a:r>
              <a:rPr lang="en-US" err="1"/>
              <a:t>omleiding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19132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5014" y="1276941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sym typeface="FlandersArtSans-Regular"/>
              </a:rPr>
              <a:t>Omleiding</a:t>
            </a:r>
            <a:endParaRPr lang="nl-BE"/>
          </a:p>
          <a:p>
            <a:pPr marL="783590" lvl="1" indent="-326390"/>
            <a:r>
              <a:rPr lang="nl-BE" sz="2000">
                <a:sym typeface="FlandersArtSans-Regular"/>
              </a:rPr>
              <a:t>tijdelijke route die aanbevolen wordt te volgen door de betreffende weggebruiker.</a:t>
            </a:r>
            <a:endParaRPr lang="nl-BE" sz="2000"/>
          </a:p>
          <a:p>
            <a:pPr marL="783590" lvl="1" indent="-326390"/>
            <a:endParaRPr lang="nl-BE" sz="1400"/>
          </a:p>
          <a:p>
            <a:pPr marL="783590" lvl="1" indent="-326390"/>
            <a:r>
              <a:rPr lang="nl-BE" sz="2000"/>
              <a:t>heeft een route en richting</a:t>
            </a:r>
          </a:p>
          <a:p>
            <a:pPr marL="783590" lvl="1" indent="-326390"/>
            <a:r>
              <a:rPr lang="nl-BE" sz="2000"/>
              <a:t>heeft doelgroepen</a:t>
            </a:r>
          </a:p>
          <a:p>
            <a:pPr marL="783590" lvl="1" indent="-326390"/>
            <a:r>
              <a:rPr lang="nl-BE" sz="2000"/>
              <a:t>kan eigen tijd hebben</a:t>
            </a:r>
          </a:p>
          <a:p>
            <a:pPr marL="783590" lvl="1" indent="-326390"/>
            <a:r>
              <a:rPr lang="nl-BE" sz="2000"/>
              <a:t>kan over verschillende innames gegroepeerd worden</a:t>
            </a:r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</a:t>
            </a:r>
            <a:r>
              <a:rPr lang="en-US"/>
              <a:t> –  hinder – project - </a:t>
            </a:r>
            <a:r>
              <a:rPr lang="en-US" err="1"/>
              <a:t>omleiding</a:t>
            </a:r>
            <a:r>
              <a:rPr lang="en-US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67804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5014" y="1276941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sym typeface="FlandersArtSans-Regular"/>
              </a:rPr>
              <a:t>Inname, hinder, omleiding </a:t>
            </a:r>
            <a:r>
              <a:rPr lang="nl-BE" u="sng">
                <a:sym typeface="FlandersArtSans-Regular"/>
              </a:rPr>
              <a:t>kunnen</a:t>
            </a:r>
            <a:r>
              <a:rPr lang="nl-BE">
                <a:sym typeface="FlandersArtSans-Regular"/>
              </a:rPr>
              <a:t> eigen periode hebben</a:t>
            </a:r>
          </a:p>
          <a:p>
            <a:pPr lvl="1"/>
            <a:r>
              <a:rPr lang="nl-BE" sz="2000">
                <a:sym typeface="FlandersArtSans-Regular"/>
              </a:rPr>
              <a:t>werken met slimme default waarden om werk tot minimum te beperken</a:t>
            </a:r>
          </a:p>
          <a:p>
            <a:pPr lvl="1"/>
            <a:r>
              <a:rPr lang="nl-BE" sz="2000">
                <a:sym typeface="FlandersArtSans-Regular"/>
              </a:rPr>
              <a:t>begin en einde</a:t>
            </a:r>
          </a:p>
          <a:p>
            <a:pPr lvl="1"/>
            <a:r>
              <a:rPr lang="nl-BE" sz="2000">
                <a:sym typeface="FlandersArtSans-Regular"/>
              </a:rPr>
              <a:t>patroon van herhaling</a:t>
            </a:r>
          </a:p>
          <a:p>
            <a:r>
              <a:rPr lang="nl-BE">
                <a:sym typeface="FlandersArtSans-Regular"/>
              </a:rPr>
              <a:t>Project is een verzameling van Inname(s), hinder(s), omleiding(en)</a:t>
            </a:r>
          </a:p>
          <a:p>
            <a:pPr lvl="1"/>
            <a:r>
              <a:rPr lang="nl-BE" sz="2000">
                <a:sym typeface="FlandersArtSans-Regular"/>
              </a:rPr>
              <a:t>kan ingedeeld worden in fases</a:t>
            </a:r>
          </a:p>
          <a:p>
            <a:pPr lvl="2"/>
            <a:r>
              <a:rPr lang="nl-BE" sz="1600">
                <a:sym typeface="FlandersArtSans-Regular"/>
              </a:rPr>
              <a:t>fases van hinder en/of fases van inname</a:t>
            </a:r>
          </a:p>
          <a:p>
            <a:pPr lvl="3"/>
            <a:r>
              <a:rPr lang="nl-BE" sz="1400">
                <a:sym typeface="FlandersArtSans-Regular"/>
              </a:rPr>
              <a:t>moet zinvol zijn </a:t>
            </a:r>
            <a:r>
              <a:rPr lang="nl-BE" sz="1400" err="1">
                <a:sym typeface="FlandersArtSans-Regular"/>
              </a:rPr>
              <a:t>ifv</a:t>
            </a:r>
            <a:r>
              <a:rPr lang="nl-BE" sz="1400">
                <a:sym typeface="FlandersArtSans-Regular"/>
              </a:rPr>
              <a:t> hergebruik en ontsluiting</a:t>
            </a:r>
          </a:p>
          <a:p>
            <a:pPr lvl="1"/>
            <a:r>
              <a:rPr lang="nl-BE" sz="2000">
                <a:sym typeface="FlandersArtSans-Regular"/>
              </a:rPr>
              <a:t>kan eigen zone en eigen periode hebben voor de koppeling van innames of hinder of omleidingen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Tijdsaspect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75282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sz="1600"/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</a:t>
            </a:r>
            <a:r>
              <a:rPr lang="en-US" err="1"/>
              <a:t>Grondwerken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316BBB-4D4E-477D-81E8-4BF57839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7" y="0"/>
            <a:ext cx="482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5014" y="1276941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sym typeface="FlandersArtSans-Regular"/>
              </a:rPr>
              <a:t>Voorbereidende fase</a:t>
            </a:r>
          </a:p>
          <a:p>
            <a:pPr lvl="1"/>
            <a:r>
              <a:rPr lang="nl-BE" sz="2000">
                <a:sym typeface="FlandersArtSans-Regular"/>
              </a:rPr>
              <a:t>niet concreet gepland</a:t>
            </a:r>
          </a:p>
          <a:p>
            <a:pPr lvl="2" fontAlgn="base"/>
            <a:r>
              <a:rPr lang="nl-BE" sz="1800"/>
              <a:t>vaag idee, geen idee of inname er effectief komt, indicatie van periode (tijdsvenster en evt. duur)</a:t>
            </a:r>
            <a:r>
              <a:rPr lang="en-US" sz="1800"/>
              <a:t>​</a:t>
            </a:r>
          </a:p>
          <a:p>
            <a:pPr lvl="1" fontAlgn="base"/>
            <a:r>
              <a:rPr lang="nl-BE" sz="2000"/>
              <a:t>concreet gepland</a:t>
            </a:r>
            <a:r>
              <a:rPr lang="nl-BE"/>
              <a:t>:</a:t>
            </a:r>
          </a:p>
          <a:p>
            <a:pPr lvl="2" fontAlgn="base"/>
            <a:r>
              <a:rPr lang="nl-BE" sz="1800"/>
              <a:t>inname gaat door met een voorlopige geplande datum of periode, die nog bevestigd moet worden en nog kan wijzigen​.</a:t>
            </a:r>
          </a:p>
          <a:p>
            <a:pPr lvl="2" fontAlgn="base"/>
            <a:r>
              <a:rPr lang="nl-BE" sz="1800"/>
              <a:t>synergie aanvraag kan gedaan worden. </a:t>
            </a:r>
          </a:p>
          <a:p>
            <a:pPr lvl="2" fontAlgn="base"/>
            <a:r>
              <a:rPr lang="nl-BE" sz="1800"/>
              <a:t>datum wordt verfijnd na </a:t>
            </a:r>
            <a:r>
              <a:rPr lang="nl-BE" sz="1800" err="1"/>
              <a:t>coordinatievergadering</a:t>
            </a:r>
            <a:r>
              <a:rPr lang="nl-BE" sz="1800"/>
              <a:t>, </a:t>
            </a:r>
          </a:p>
          <a:p>
            <a:pPr lvl="2" fontAlgn="base"/>
            <a:r>
              <a:rPr lang="nl-BE" sz="1800"/>
              <a:t>aannemer vraagt signalisatievergunning aan</a:t>
            </a:r>
          </a:p>
          <a:p>
            <a:pPr lvl="1" fontAlgn="base"/>
            <a:r>
              <a:rPr lang="nl-BE" sz="2000"/>
              <a:t>effectief gepland</a:t>
            </a:r>
          </a:p>
          <a:p>
            <a:pPr lvl="2" fontAlgn="base"/>
            <a:r>
              <a:rPr lang="nl-BE" sz="1800"/>
              <a:t>dit is de definitieve geplande periode van de inname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Statussen</a:t>
            </a:r>
            <a:r>
              <a:rPr lang="en-US"/>
              <a:t> </a:t>
            </a:r>
            <a:r>
              <a:rPr lang="en-US" err="1"/>
              <a:t>definitie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67959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5014" y="1276941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sym typeface="FlandersArtSans-Regular"/>
              </a:rPr>
              <a:t>Uitvoerende fase</a:t>
            </a:r>
          </a:p>
          <a:p>
            <a:pPr lvl="1"/>
            <a:r>
              <a:rPr lang="nl-BE" sz="2000">
                <a:sym typeface="FlandersArtSans-Regular"/>
              </a:rPr>
              <a:t>In uitvoering</a:t>
            </a:r>
          </a:p>
          <a:p>
            <a:pPr lvl="2" fontAlgn="base"/>
            <a:r>
              <a:rPr lang="nl-BE" sz="1800"/>
              <a:t>de start der werken is doorgegeven aan de gemeente of stad</a:t>
            </a:r>
          </a:p>
          <a:p>
            <a:pPr lvl="2" fontAlgn="base"/>
            <a:r>
              <a:rPr lang="nl-BE" sz="1800"/>
              <a:t>de effectieve startdatum is gekend</a:t>
            </a:r>
          </a:p>
          <a:p>
            <a:pPr lvl="2" fontAlgn="base"/>
            <a:r>
              <a:rPr lang="nl-BE" sz="1800"/>
              <a:t>de geplande einddatum is gekend</a:t>
            </a:r>
          </a:p>
          <a:p>
            <a:pPr lvl="2" fontAlgn="base"/>
            <a:r>
              <a:rPr lang="nl-BE" sz="1800"/>
              <a:t>Hinder kan al actief zijn voor de start der werken</a:t>
            </a:r>
          </a:p>
          <a:p>
            <a:pPr lvl="3" fontAlgn="base"/>
            <a:r>
              <a:rPr lang="nl-BE" sz="1600"/>
              <a:t>Bv signalisatie is al gezet en er is al verminderde snelheid of rijstrook afgesloten…</a:t>
            </a:r>
          </a:p>
          <a:p>
            <a:pPr fontAlgn="base"/>
            <a:r>
              <a:rPr lang="nl-BE" sz="2200"/>
              <a:t>Uitgevoerd</a:t>
            </a:r>
          </a:p>
          <a:p>
            <a:pPr lvl="1" fontAlgn="base"/>
            <a:r>
              <a:rPr lang="nl-BE" sz="2200"/>
              <a:t>uitgevoerd</a:t>
            </a:r>
          </a:p>
          <a:p>
            <a:pPr lvl="2" fontAlgn="base"/>
            <a:r>
              <a:rPr lang="nl-BE" sz="1800"/>
              <a:t>inname is over</a:t>
            </a:r>
          </a:p>
          <a:p>
            <a:pPr lvl="2" fontAlgn="base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Statussen</a:t>
            </a:r>
            <a:r>
              <a:rPr lang="en-US"/>
              <a:t> </a:t>
            </a:r>
            <a:r>
              <a:rPr lang="en-US" err="1"/>
              <a:t>definitie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860444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sz="1600"/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497863"/>
            <a:ext cx="8543925" cy="984352"/>
          </a:xfrm>
        </p:spPr>
        <p:txBody>
          <a:bodyPr/>
          <a:lstStyle/>
          <a:p>
            <a:r>
              <a:rPr lang="en-US"/>
              <a:t>Flow </a:t>
            </a:r>
            <a:r>
              <a:rPr lang="en-US" err="1"/>
              <a:t>evenement</a:t>
            </a:r>
            <a:r>
              <a:rPr lang="en-US"/>
              <a:t>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818FB1-032A-463A-A4BF-7FDB0349A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1078934"/>
            <a:ext cx="8065289" cy="56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7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>
                <a:sym typeface="FlandersArtSans-Regular"/>
              </a:rPr>
              <a:t>AS IS</a:t>
            </a:r>
          </a:p>
          <a:p>
            <a:r>
              <a:rPr lang="nl-BE">
                <a:sym typeface="FlandersArtSans-Regular"/>
              </a:rPr>
              <a:t>Innames : werkopdrachten + manifestaties</a:t>
            </a:r>
          </a:p>
          <a:p>
            <a:pPr marL="0" indent="0">
              <a:buNone/>
            </a:pPr>
            <a:endParaRPr lang="nl-BE">
              <a:sym typeface="FlandersArtSans-Regular"/>
            </a:endParaRPr>
          </a:p>
          <a:p>
            <a:pPr marL="0" indent="0">
              <a:buNone/>
            </a:pPr>
            <a:r>
              <a:rPr lang="nl-BE">
                <a:sym typeface="FlandersArtSans-Regular"/>
              </a:rPr>
              <a:t>TO BE</a:t>
            </a:r>
          </a:p>
          <a:p>
            <a:r>
              <a:rPr lang="nl-BE">
                <a:sym typeface="FlandersArtSans-Regular"/>
              </a:rPr>
              <a:t>Inname </a:t>
            </a:r>
            <a:r>
              <a:rPr lang="nl-BE" err="1">
                <a:sym typeface="FlandersArtSans-Regular"/>
              </a:rPr>
              <a:t>vs</a:t>
            </a:r>
            <a:r>
              <a:rPr lang="nl-BE">
                <a:sym typeface="FlandersArtSans-Regular"/>
              </a:rPr>
              <a:t> werken (specialisatie)</a:t>
            </a:r>
          </a:p>
          <a:p>
            <a:r>
              <a:rPr lang="nl-BE">
                <a:sym typeface="FlandersArtSans-Regular"/>
              </a:rPr>
              <a:t>Inname </a:t>
            </a:r>
            <a:r>
              <a:rPr lang="nl-BE" err="1">
                <a:sym typeface="FlandersArtSans-Regular"/>
              </a:rPr>
              <a:t>vs</a:t>
            </a:r>
            <a:r>
              <a:rPr lang="nl-BE">
                <a:sym typeface="FlandersArtSans-Regular"/>
              </a:rPr>
              <a:t> manifestaties en andere innames</a:t>
            </a:r>
          </a:p>
          <a:p>
            <a:r>
              <a:rPr lang="nl-BE">
                <a:sym typeface="FlandersArtSans-Regular"/>
              </a:rPr>
              <a:t>Werken </a:t>
            </a:r>
            <a:r>
              <a:rPr lang="nl-BE" err="1">
                <a:sym typeface="FlandersArtSans-Regular"/>
              </a:rPr>
              <a:t>vs</a:t>
            </a:r>
            <a:r>
              <a:rPr lang="nl-BE">
                <a:sym typeface="FlandersArtSans-Regular"/>
              </a:rPr>
              <a:t> grondwerken</a:t>
            </a:r>
          </a:p>
          <a:p>
            <a:endParaRPr lang="nl-BE">
              <a:sym typeface="FlandersArtSans-Regular"/>
            </a:endParaRPr>
          </a:p>
          <a:p>
            <a:pPr marL="0" indent="0">
              <a:buNone/>
            </a:pPr>
            <a:r>
              <a:rPr lang="nl-BE">
                <a:sym typeface="FlandersArtSans-Regular"/>
              </a:rPr>
              <a:t>Nood aan duidelijkheid</a:t>
            </a:r>
          </a:p>
          <a:p>
            <a:endParaRPr lang="nl-BE">
              <a:sym typeface="FlandersArtSans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Definitie</a:t>
            </a:r>
            <a:r>
              <a:rPr lang="en-US"/>
              <a:t> </a:t>
            </a:r>
            <a:r>
              <a:rPr lang="en-US" err="1"/>
              <a:t>innames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87029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995EC-A25E-4E5E-83CA-3F3C9C7F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Feedback vorige BWG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60CDC2-65E4-4CB1-A909-39202628E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Voorkeurscenario</a:t>
            </a:r>
          </a:p>
        </p:txBody>
      </p:sp>
    </p:spTree>
    <p:extLst>
      <p:ext uri="{BB962C8B-B14F-4D97-AF65-F5344CB8AC3E}">
        <p14:creationId xmlns:p14="http://schemas.microsoft.com/office/powerpoint/2010/main" val="1483352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261" y="1244562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ym typeface="FlandersArtSans-Regular"/>
              </a:rPr>
              <a:t>&gt; </a:t>
            </a:r>
            <a:r>
              <a:rPr lang="en-US" err="1">
                <a:sym typeface="FlandersArtSans-Regular"/>
              </a:rPr>
              <a:t>Werkopdrachten</a:t>
            </a:r>
            <a:r>
              <a:rPr lang="en-US">
                <a:sym typeface="FlandersArtSans-Regular"/>
              </a:rPr>
              <a:t> </a:t>
            </a:r>
            <a:r>
              <a:rPr lang="en-US" err="1">
                <a:sym typeface="FlandersArtSans-Regular"/>
              </a:rPr>
              <a:t>ingedeeld</a:t>
            </a:r>
            <a:r>
              <a:rPr lang="en-US">
                <a:sym typeface="FlandersArtSans-Regular"/>
              </a:rPr>
              <a:t> </a:t>
            </a:r>
            <a:r>
              <a:rPr lang="en-US" err="1">
                <a:sym typeface="FlandersArtSans-Regular"/>
              </a:rPr>
              <a:t>o.b.v</a:t>
            </a:r>
            <a:r>
              <a:rPr lang="en-US">
                <a:sym typeface="FlandersArtSans-Regular"/>
              </a:rPr>
              <a:t>. </a:t>
            </a:r>
            <a:r>
              <a:rPr lang="en-US" b="1" err="1">
                <a:sym typeface="FlandersArtSans-Regular"/>
              </a:rPr>
              <a:t>aard</a:t>
            </a:r>
            <a:r>
              <a:rPr lang="en-US" b="1">
                <a:sym typeface="FlandersArtSans-Regular"/>
              </a:rPr>
              <a:t> </a:t>
            </a:r>
            <a:r>
              <a:rPr lang="en-US" b="1" err="1">
                <a:sym typeface="FlandersArtSans-Regular"/>
              </a:rPr>
              <a:t>vd</a:t>
            </a:r>
            <a:r>
              <a:rPr lang="en-US" b="1">
                <a:sym typeface="FlandersArtSans-Regular"/>
              </a:rPr>
              <a:t> </a:t>
            </a:r>
            <a:r>
              <a:rPr lang="en-US" b="1" err="1">
                <a:sym typeface="FlandersArtSans-Regular"/>
              </a:rPr>
              <a:t>werken</a:t>
            </a:r>
            <a:endParaRPr lang="en-US" b="1" err="1"/>
          </a:p>
          <a:p>
            <a:pPr marL="0" indent="0">
              <a:buNone/>
            </a:pPr>
            <a:endParaRPr lang="en-US">
              <a:sym typeface="FlandersArtSans-Regul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</p:spPr>
        <p:txBody>
          <a:bodyPr/>
          <a:lstStyle/>
          <a:p>
            <a:r>
              <a:rPr lang="en-US" err="1"/>
              <a:t>Innames</a:t>
            </a:r>
            <a:r>
              <a:rPr lang="en-US"/>
              <a:t> – AS IS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A3C2F-65EF-4C7B-9561-BDC7F73D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01561"/>
              </p:ext>
            </p:extLst>
          </p:nvPr>
        </p:nvGraphicFramePr>
        <p:xfrm>
          <a:off x="810712" y="1967227"/>
          <a:ext cx="7922853" cy="40427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2853">
                  <a:extLst>
                    <a:ext uri="{9D8B030D-6E8A-4147-A177-3AD203B41FA5}">
                      <a16:colId xmlns:a16="http://schemas.microsoft.com/office/drawing/2014/main" val="41795083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Werkopdrachten</a:t>
                      </a:r>
                      <a:r>
                        <a:rPr lang="en-US"/>
                        <a:t>: </a:t>
                      </a:r>
                      <a:r>
                        <a:rPr lang="en-US" err="1"/>
                        <a:t>aard</a:t>
                      </a:r>
                      <a:r>
                        <a:rPr lang="en-US"/>
                        <a:t> van de </a:t>
                      </a:r>
                      <a:r>
                        <a:rPr lang="en-US" err="1"/>
                        <a:t>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66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1: Bouwen van </a:t>
                      </a:r>
                      <a:r>
                        <a:rPr lang="en-US" err="1"/>
                        <a:t>een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kunstwerk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4652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2: </a:t>
                      </a:r>
                      <a:r>
                        <a:rPr lang="en-US" err="1"/>
                        <a:t>Onderhoud</a:t>
                      </a:r>
                      <a:r>
                        <a:rPr lang="en-US"/>
                        <a:t> van </a:t>
                      </a:r>
                      <a:r>
                        <a:rPr lang="en-US" err="1"/>
                        <a:t>een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kunstwerk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114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3: </a:t>
                      </a:r>
                      <a:r>
                        <a:rPr lang="en-US" err="1"/>
                        <a:t>Spoorwerken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832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(her)</a:t>
                      </a:r>
                      <a:r>
                        <a:rPr lang="en-US" err="1"/>
                        <a:t>aanleg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807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herstelling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9754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onderhoud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785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nutsleidingen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357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pijpleiding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40379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riolering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40802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10: </a:t>
                      </a:r>
                      <a:r>
                        <a:rPr lang="en-US" err="1"/>
                        <a:t>Andere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1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52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8953" y="1278512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ym typeface="FlandersArtSans-Regular"/>
              </a:rPr>
              <a:t>&gt; </a:t>
            </a:r>
            <a:r>
              <a:rPr lang="en-US" err="1">
                <a:sym typeface="FlandersArtSans-Regular"/>
              </a:rPr>
              <a:t>Manifestaties</a:t>
            </a:r>
            <a:r>
              <a:rPr lang="en-US">
                <a:sym typeface="FlandersArtSans-Regular"/>
              </a:rPr>
              <a:t> </a:t>
            </a:r>
            <a:r>
              <a:rPr lang="en-US" err="1">
                <a:sym typeface="FlandersArtSans-Regular"/>
              </a:rPr>
              <a:t>ingedeeld</a:t>
            </a:r>
            <a:r>
              <a:rPr lang="en-US">
                <a:sym typeface="FlandersArtSans-Regular"/>
              </a:rPr>
              <a:t> </a:t>
            </a:r>
            <a:r>
              <a:rPr lang="en-US" err="1">
                <a:sym typeface="FlandersArtSans-Regular"/>
              </a:rPr>
              <a:t>o.b.v</a:t>
            </a:r>
            <a:r>
              <a:rPr lang="en-US">
                <a:sym typeface="FlandersArtSans-Regular"/>
              </a:rPr>
              <a:t>. </a:t>
            </a:r>
            <a:r>
              <a:rPr lang="en-US" b="1">
                <a:sym typeface="FlandersArtSans-Regular"/>
              </a:rPr>
              <a:t>type</a:t>
            </a:r>
            <a:r>
              <a:rPr lang="en-US">
                <a:sym typeface="FlandersArtSans-Regular"/>
              </a:rPr>
              <a:t> </a:t>
            </a:r>
          </a:p>
          <a:p>
            <a:pPr marL="0" indent="0">
              <a:buNone/>
            </a:pPr>
            <a:endParaRPr lang="en-US">
              <a:sym typeface="FlandersArtSans-Regul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Innames</a:t>
            </a:r>
            <a:r>
              <a:rPr lang="en-US"/>
              <a:t> – AS IS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A3C2F-65EF-4C7B-9561-BDC7F73D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67480"/>
              </p:ext>
            </p:extLst>
          </p:nvPr>
        </p:nvGraphicFramePr>
        <p:xfrm>
          <a:off x="775875" y="2114346"/>
          <a:ext cx="7922852" cy="2941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1426">
                  <a:extLst>
                    <a:ext uri="{9D8B030D-6E8A-4147-A177-3AD203B41FA5}">
                      <a16:colId xmlns:a16="http://schemas.microsoft.com/office/drawing/2014/main" val="417950831"/>
                    </a:ext>
                  </a:extLst>
                </a:gridCol>
                <a:gridCol w="3961426">
                  <a:extLst>
                    <a:ext uri="{9D8B030D-6E8A-4147-A177-3AD203B41FA5}">
                      <a16:colId xmlns:a16="http://schemas.microsoft.com/office/drawing/2014/main" val="72729208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Manifestaties</a:t>
                      </a:r>
                      <a:r>
                        <a:rPr lang="en-US"/>
                        <a:t>: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66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11: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Betoging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18: Stelling 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4652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12: Container /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Werfkeet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19: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Terras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114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13: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Feest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/ Kermis </a:t>
                      </a:r>
                      <a:endParaRPr lang="en-US" sz="1800" b="0" i="0" u="none" strike="noStrike" noProof="0" err="1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20: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Verhuislift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832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14: (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Werf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)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Kraan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21: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Wielerwedstrijd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– open crit.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807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15: Markt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22: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Wielerwedstrijd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–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gesloten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crit.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9754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16: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Speelstraat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23: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Andere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785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17: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Sportwedstrijd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14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8953" y="1278512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Innames</a:t>
            </a:r>
            <a:r>
              <a:rPr lang="en-US"/>
              <a:t> </a:t>
            </a:r>
            <a:r>
              <a:rPr lang="en-US" err="1"/>
              <a:t>indelen</a:t>
            </a:r>
            <a:r>
              <a:rPr lang="en-US"/>
              <a:t> in </a:t>
            </a:r>
          </a:p>
          <a:p>
            <a:pPr marL="783590" lvl="1" indent="-326390"/>
            <a:r>
              <a:rPr lang="en-US" sz="2000" err="1"/>
              <a:t>Grondwerken</a:t>
            </a:r>
            <a:endParaRPr lang="en-US" sz="2000"/>
          </a:p>
          <a:p>
            <a:pPr marL="783590" lvl="1" indent="-326390"/>
            <a:r>
              <a:rPr lang="en-US" sz="2000" err="1"/>
              <a:t>Werken</a:t>
            </a:r>
            <a:endParaRPr lang="en-US" sz="2000"/>
          </a:p>
          <a:p>
            <a:pPr marL="783590" lvl="1" indent="-326390"/>
            <a:r>
              <a:rPr lang="en-US" sz="2000" err="1"/>
              <a:t>Evenementen</a:t>
            </a:r>
            <a:endParaRPr lang="en-US" sz="2000"/>
          </a:p>
          <a:p>
            <a:pPr marL="783590" lvl="1" indent="-326390"/>
            <a:r>
              <a:rPr lang="en-US" sz="2000" err="1"/>
              <a:t>Evt</a:t>
            </a:r>
            <a:r>
              <a:rPr lang="en-US" sz="2000"/>
              <a:t>. "</a:t>
            </a:r>
            <a:r>
              <a:rPr lang="en-US" sz="2000" err="1"/>
              <a:t>Andere</a:t>
            </a:r>
            <a:r>
              <a:rPr lang="en-US" sz="2000"/>
              <a:t> </a:t>
            </a:r>
            <a:r>
              <a:rPr lang="en-US" sz="2000" err="1"/>
              <a:t>innames</a:t>
            </a:r>
            <a:r>
              <a:rPr lang="en-US" sz="2000"/>
              <a:t>" (</a:t>
            </a:r>
            <a:r>
              <a:rPr lang="en-US" sz="2000" err="1"/>
              <a:t>indien</a:t>
            </a:r>
            <a:r>
              <a:rPr lang="en-US" sz="2000"/>
              <a:t> </a:t>
            </a:r>
            <a:r>
              <a:rPr lang="en-US" sz="2000" err="1"/>
              <a:t>dit</a:t>
            </a:r>
            <a:r>
              <a:rPr lang="en-US" sz="2000"/>
              <a:t> </a:t>
            </a:r>
            <a:r>
              <a:rPr lang="en-US" sz="2000" err="1"/>
              <a:t>nodig</a:t>
            </a:r>
            <a:r>
              <a:rPr lang="en-US" sz="2000"/>
              <a:t> </a:t>
            </a:r>
            <a:r>
              <a:rPr lang="en-US" sz="2000" err="1"/>
              <a:t>blijkt</a:t>
            </a:r>
            <a:r>
              <a:rPr lang="en-US" sz="2000"/>
              <a:t>)??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Innames</a:t>
            </a:r>
            <a:r>
              <a:rPr lang="en-US"/>
              <a:t> – TO BE (</a:t>
            </a:r>
            <a:r>
              <a:rPr lang="en-US" err="1"/>
              <a:t>voorstel</a:t>
            </a:r>
            <a:r>
              <a:rPr lang="en-US"/>
              <a:t>)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1378907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261" y="5295987"/>
            <a:ext cx="8543925" cy="109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&gt; Synergie-</a:t>
            </a:r>
            <a:r>
              <a:rPr lang="en-US" err="1"/>
              <a:t>aanvraag</a:t>
            </a:r>
          </a:p>
          <a:p>
            <a:pPr marL="0" indent="0">
              <a:buNone/>
            </a:pPr>
            <a:r>
              <a:rPr lang="en-US"/>
              <a:t>&gt; </a:t>
            </a:r>
            <a:r>
              <a:rPr lang="en-US" err="1"/>
              <a:t>Sperperiode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94879" cy="984352"/>
          </a:xfrm>
        </p:spPr>
        <p:txBody>
          <a:bodyPr/>
          <a:lstStyle/>
          <a:p>
            <a:r>
              <a:rPr lang="en-US" err="1"/>
              <a:t>Grondwerken</a:t>
            </a:r>
            <a:r>
              <a:rPr lang="en-US"/>
              <a:t> TO BE </a:t>
            </a:r>
            <a:r>
              <a:rPr lang="en-US" sz="2600"/>
              <a:t>(</a:t>
            </a:r>
            <a:r>
              <a:rPr lang="en-US" sz="2600" err="1"/>
              <a:t>voorstel</a:t>
            </a:r>
            <a:r>
              <a:rPr lang="en-US" sz="2600"/>
              <a:t>)</a:t>
            </a:r>
            <a:endParaRPr lang="en-US" sz="26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A3C2F-65EF-4C7B-9561-BDC7F73D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96605"/>
              </p:ext>
            </p:extLst>
          </p:nvPr>
        </p:nvGraphicFramePr>
        <p:xfrm>
          <a:off x="725926" y="885006"/>
          <a:ext cx="8452594" cy="4409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06725">
                  <a:extLst>
                    <a:ext uri="{9D8B030D-6E8A-4147-A177-3AD203B41FA5}">
                      <a16:colId xmlns:a16="http://schemas.microsoft.com/office/drawing/2014/main" val="417950831"/>
                    </a:ext>
                  </a:extLst>
                </a:gridCol>
                <a:gridCol w="2845869">
                  <a:extLst>
                    <a:ext uri="{9D8B030D-6E8A-4147-A177-3AD203B41FA5}">
                      <a16:colId xmlns:a16="http://schemas.microsoft.com/office/drawing/2014/main" val="333742879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Grondwerken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66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1: Bouwen van </a:t>
                      </a:r>
                      <a:r>
                        <a:rPr lang="en-US" err="1"/>
                        <a:t>een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kunstwerk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brug</a:t>
                      </a:r>
                      <a:r>
                        <a:rPr lang="en-US"/>
                        <a:t>, tunnel, </a:t>
                      </a:r>
                      <a:r>
                        <a:rPr lang="en-US" err="1"/>
                        <a:t>kade</a:t>
                      </a:r>
                      <a:r>
                        <a:rPr lang="en-US"/>
                        <a:t>, … 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4652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2: </a:t>
                      </a:r>
                      <a:r>
                        <a:rPr lang="en-US" err="1"/>
                        <a:t>Onderhoud</a:t>
                      </a:r>
                      <a:r>
                        <a:rPr lang="en-US"/>
                        <a:t> van </a:t>
                      </a:r>
                      <a:r>
                        <a:rPr lang="en-US" err="1"/>
                        <a:t>een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kunstwerk</a:t>
                      </a:r>
                      <a:r>
                        <a:rPr lang="en-US"/>
                        <a:t> 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brug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, tunnel, 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kade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, … 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114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3: </a:t>
                      </a:r>
                      <a:r>
                        <a:rPr lang="en-US" err="1"/>
                        <a:t>Spoorwerken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832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(her)</a:t>
                      </a:r>
                      <a:r>
                        <a:rPr lang="en-US" err="1"/>
                        <a:t>aanleg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807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herstelling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9754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6: </a:t>
                      </a:r>
                      <a:r>
                        <a:rPr lang="en-US" err="1"/>
                        <a:t>Wegeniswerken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onderhoud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785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nutsleidingen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357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pijpleiding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40379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9: </a:t>
                      </a:r>
                      <a:r>
                        <a:rPr lang="en-US" err="1"/>
                        <a:t>Werken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riolering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40802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10: </a:t>
                      </a:r>
                      <a:r>
                        <a:rPr lang="en-US" err="1"/>
                        <a:t>Andere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Nodig</a:t>
                      </a:r>
                      <a:r>
                        <a:rPr lang="en-US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17669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??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0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70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3826" y="4204333"/>
            <a:ext cx="8543925" cy="2242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&gt; Geen </a:t>
            </a:r>
            <a:r>
              <a:rPr lang="en-US" sz="2200" err="1"/>
              <a:t>synergie-aanvraag</a:t>
            </a:r>
            <a:endParaRPr lang="en-US" sz="2200"/>
          </a:p>
          <a:p>
            <a:pPr marL="0" indent="0">
              <a:buNone/>
            </a:pPr>
            <a:r>
              <a:rPr lang="en-US" sz="2200"/>
              <a:t>&gt; Geen </a:t>
            </a:r>
            <a:r>
              <a:rPr lang="en-US" sz="2200" err="1"/>
              <a:t>sperperiode</a:t>
            </a:r>
            <a:endParaRPr lang="en-US" sz="2200"/>
          </a:p>
          <a:p>
            <a:pPr marL="0" indent="0">
              <a:buNone/>
            </a:pPr>
            <a:r>
              <a:rPr lang="en-US" sz="2200"/>
              <a:t>&gt; </a:t>
            </a:r>
            <a:r>
              <a:rPr lang="en-US" sz="2200" err="1"/>
              <a:t>Niet</a:t>
            </a:r>
            <a:r>
              <a:rPr lang="en-US" sz="2200"/>
              <a:t> </a:t>
            </a:r>
            <a:r>
              <a:rPr lang="en-US" sz="2200" err="1"/>
              <a:t>afzonderlijk</a:t>
            </a:r>
            <a:r>
              <a:rPr lang="en-US" sz="2200"/>
              <a:t> </a:t>
            </a:r>
            <a:r>
              <a:rPr lang="en-US" sz="2200" err="1"/>
              <a:t>aan</a:t>
            </a:r>
            <a:r>
              <a:rPr lang="en-US" sz="2200"/>
              <a:t> </a:t>
            </a:r>
            <a:r>
              <a:rPr lang="en-US" sz="2200" err="1"/>
              <a:t>te</a:t>
            </a:r>
            <a:r>
              <a:rPr lang="en-US" sz="2200"/>
              <a:t> </a:t>
            </a:r>
            <a:r>
              <a:rPr lang="en-US" sz="2200" err="1"/>
              <a:t>vragen</a:t>
            </a:r>
            <a:r>
              <a:rPr lang="en-US" sz="2200"/>
              <a:t> / </a:t>
            </a:r>
            <a:r>
              <a:rPr lang="en-US" sz="2200" err="1"/>
              <a:t>te</a:t>
            </a:r>
            <a:r>
              <a:rPr lang="en-US" sz="2200"/>
              <a:t> </a:t>
            </a:r>
            <a:r>
              <a:rPr lang="en-US" sz="2200" err="1"/>
              <a:t>registreren</a:t>
            </a:r>
            <a:r>
              <a:rPr lang="en-US" sz="2200"/>
              <a:t> </a:t>
            </a:r>
            <a:r>
              <a:rPr lang="en-US" sz="2200" err="1"/>
              <a:t>indien</a:t>
            </a:r>
            <a:r>
              <a:rPr lang="en-US" sz="2200"/>
              <a:t> </a:t>
            </a:r>
            <a:r>
              <a:rPr lang="en-US" sz="2200" err="1"/>
              <a:t>werfzone</a:t>
            </a:r>
            <a:r>
              <a:rPr lang="en-US" sz="2200"/>
              <a:t>  van </a:t>
            </a:r>
            <a:r>
              <a:rPr lang="en-US" sz="2200" err="1"/>
              <a:t>een</a:t>
            </a:r>
            <a:r>
              <a:rPr lang="en-US" sz="2200"/>
              <a:t> </a:t>
            </a:r>
            <a:r>
              <a:rPr lang="en-US" sz="2200" err="1"/>
              <a:t>grondwerk</a:t>
            </a:r>
            <a:r>
              <a:rPr lang="en-US" sz="2200"/>
              <a:t>!</a:t>
            </a:r>
          </a:p>
          <a:p>
            <a:pPr marL="0" indent="0">
              <a:buNone/>
            </a:pPr>
            <a:r>
              <a:rPr lang="en-US" sz="2200">
                <a:sym typeface="FlandersArtSans-Regular"/>
              </a:rPr>
              <a:t>&gt; </a:t>
            </a:r>
            <a:r>
              <a:rPr lang="en-US" sz="2200" err="1">
                <a:sym typeface="FlandersArtSans-Regular"/>
              </a:rPr>
              <a:t>Kleine</a:t>
            </a:r>
            <a:r>
              <a:rPr lang="en-US" sz="2200">
                <a:sym typeface="FlandersArtSans-Regular"/>
              </a:rPr>
              <a:t> </a:t>
            </a:r>
            <a:r>
              <a:rPr lang="en-US" sz="2200" err="1">
                <a:sym typeface="FlandersArtSans-Regular"/>
              </a:rPr>
              <a:t>werken</a:t>
            </a:r>
            <a:r>
              <a:rPr lang="en-US" sz="2200"/>
              <a:t> ?</a:t>
            </a:r>
            <a:endParaRPr lang="en-US" sz="2200" err="1"/>
          </a:p>
          <a:p>
            <a:pPr marL="0" indent="0">
              <a:buNone/>
            </a:pPr>
            <a:endParaRPr lang="en-US">
              <a:sym typeface="FlandersArtSans-Regul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94879" cy="984352"/>
          </a:xfrm>
        </p:spPr>
        <p:txBody>
          <a:bodyPr/>
          <a:lstStyle/>
          <a:p>
            <a:r>
              <a:rPr lang="en-US" err="1"/>
              <a:t>Werken</a:t>
            </a:r>
            <a:r>
              <a:rPr lang="en-US"/>
              <a:t> TO BE </a:t>
            </a:r>
            <a:r>
              <a:rPr lang="en-US" sz="2600"/>
              <a:t>(</a:t>
            </a:r>
            <a:r>
              <a:rPr lang="en-US" sz="2600" err="1"/>
              <a:t>voorstel</a:t>
            </a:r>
            <a:r>
              <a:rPr lang="en-US" sz="2600"/>
              <a:t>)</a:t>
            </a:r>
            <a:endParaRPr lang="en-US" sz="26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A3C2F-65EF-4C7B-9561-BDC7F73D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04593"/>
              </p:ext>
            </p:extLst>
          </p:nvPr>
        </p:nvGraphicFramePr>
        <p:xfrm>
          <a:off x="765479" y="1209000"/>
          <a:ext cx="8495072" cy="2941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7536">
                  <a:extLst>
                    <a:ext uri="{9D8B030D-6E8A-4147-A177-3AD203B41FA5}">
                      <a16:colId xmlns:a16="http://schemas.microsoft.com/office/drawing/2014/main" val="777083332"/>
                    </a:ext>
                  </a:extLst>
                </a:gridCol>
                <a:gridCol w="4247536">
                  <a:extLst>
                    <a:ext uri="{9D8B030D-6E8A-4147-A177-3AD203B41FA5}">
                      <a16:colId xmlns:a16="http://schemas.microsoft.com/office/drawing/2014/main" val="318045659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Werken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66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12: Container /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Werfkeet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Categorie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splitsen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4652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14: (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Werf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)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Kraan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114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18: Stelling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832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20: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Verhuislift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Hoort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dit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bij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werken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of 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evenementen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807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10: 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Andere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Nodig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2796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sngStrike" noProof="0">
                          <a:solidFill>
                            <a:srgbClr val="373636"/>
                          </a:solidFill>
                          <a:latin typeface="Calibri"/>
                        </a:rPr>
                        <a:t>23: </a:t>
                      </a:r>
                      <a:r>
                        <a:rPr lang="en-US" sz="1800" b="0" i="0" u="none" strike="sng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Andere</a:t>
                      </a:r>
                      <a:r>
                        <a:rPr lang="en-US" sz="1800" b="0" i="0" u="none" strike="sng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 strike="sngStrike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sng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Nodig</a:t>
                      </a:r>
                      <a:r>
                        <a:rPr lang="en-US" sz="1800" b="0" i="0" u="none" strike="sngStrike" noProof="0">
                          <a:solidFill>
                            <a:srgbClr val="373636"/>
                          </a:solidFill>
                          <a:latin typeface="Calibri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9754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sngStrike" noProof="0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42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0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3CBE1-92E4-470D-AF6C-4B38C4B810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5479" y="5354395"/>
            <a:ext cx="8543925" cy="1529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/>
              <a:t>&gt; </a:t>
            </a:r>
            <a:r>
              <a:rPr lang="en-US" sz="2200" err="1"/>
              <a:t>Parkeerverbod</a:t>
            </a:r>
            <a:r>
              <a:rPr lang="en-US" sz="2200"/>
              <a:t> </a:t>
            </a:r>
            <a:r>
              <a:rPr lang="en-US" sz="2200" err="1"/>
              <a:t>aangevraagd</a:t>
            </a:r>
            <a:r>
              <a:rPr lang="en-US" sz="2200"/>
              <a:t> door burger ?</a:t>
            </a:r>
          </a:p>
          <a:p>
            <a:pPr marL="0" indent="0">
              <a:buNone/>
            </a:pPr>
            <a:endParaRPr lang="en-US">
              <a:sym typeface="FlandersArtSans-Regul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4C52E-54C4-4A9C-8A98-B6DD130B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894879" cy="984352"/>
          </a:xfrm>
        </p:spPr>
        <p:txBody>
          <a:bodyPr/>
          <a:lstStyle/>
          <a:p>
            <a:r>
              <a:rPr lang="en-US" err="1"/>
              <a:t>Evenementen</a:t>
            </a:r>
            <a:r>
              <a:rPr lang="en-US"/>
              <a:t> TO BE </a:t>
            </a:r>
            <a:r>
              <a:rPr lang="en-US" sz="2600"/>
              <a:t>(</a:t>
            </a:r>
            <a:r>
              <a:rPr lang="en-US" sz="2600" err="1"/>
              <a:t>voorstel</a:t>
            </a:r>
            <a:r>
              <a:rPr lang="en-US" sz="2600"/>
              <a:t>)</a:t>
            </a:r>
            <a:endParaRPr lang="en-US" sz="26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7CD69-5E33-4542-808D-34050FE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0F7C-0A4E-45DA-9681-1836DD448D55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A3C2F-65EF-4C7B-9561-BDC7F73D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98527"/>
              </p:ext>
            </p:extLst>
          </p:nvPr>
        </p:nvGraphicFramePr>
        <p:xfrm>
          <a:off x="765479" y="1209000"/>
          <a:ext cx="8381803" cy="40427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6734">
                  <a:extLst>
                    <a:ext uri="{9D8B030D-6E8A-4147-A177-3AD203B41FA5}">
                      <a16:colId xmlns:a16="http://schemas.microsoft.com/office/drawing/2014/main" val="417950831"/>
                    </a:ext>
                  </a:extLst>
                </a:gridCol>
                <a:gridCol w="4385069">
                  <a:extLst>
                    <a:ext uri="{9D8B030D-6E8A-4147-A177-3AD203B41FA5}">
                      <a16:colId xmlns:a16="http://schemas.microsoft.com/office/drawing/2014/main" val="77708333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Evenementen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err="1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668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11: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Betoging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373636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46520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13: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Feest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/ Kermis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1147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15: Markt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832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16: </a:t>
                      </a:r>
                      <a:r>
                        <a:rPr lang="en-US" err="1"/>
                        <a:t>Speelstraat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9754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17: </a:t>
                      </a:r>
                      <a:r>
                        <a:rPr lang="en-US" err="1"/>
                        <a:t>Sportwedstrijd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78576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19: </a:t>
                      </a:r>
                      <a:r>
                        <a:rPr lang="en-US" err="1"/>
                        <a:t>Terras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3574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21: </a:t>
                      </a:r>
                      <a:r>
                        <a:rPr lang="en-US" err="1"/>
                        <a:t>Wielerwedstrijd</a:t>
                      </a:r>
                      <a:r>
                        <a:rPr lang="en-US"/>
                        <a:t> – open crit.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Apart </a:t>
                      </a:r>
                      <a:r>
                        <a:rPr lang="en-US" err="1"/>
                        <a:t>nodig</a:t>
                      </a:r>
                      <a:r>
                        <a:rPr lang="en-US"/>
                        <a:t> ?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40802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22: </a:t>
                      </a:r>
                      <a:r>
                        <a:rPr lang="en-US" err="1"/>
                        <a:t>Wielerwedstrijd</a:t>
                      </a:r>
                      <a:r>
                        <a:rPr lang="en-US"/>
                        <a:t> – </a:t>
                      </a:r>
                      <a:r>
                        <a:rPr lang="en-US" err="1"/>
                        <a:t>gesloten</a:t>
                      </a:r>
                      <a:r>
                        <a:rPr lang="en-US"/>
                        <a:t> crit.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Apart </a:t>
                      </a:r>
                      <a:r>
                        <a:rPr lang="en-US" err="1"/>
                        <a:t>nodig</a:t>
                      </a:r>
                      <a:r>
                        <a:rPr lang="en-US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17669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23: </a:t>
                      </a:r>
                      <a:r>
                        <a:rPr lang="en-US" sz="1800" b="0" i="0" u="none" strike="noStrike" noProof="0" err="1">
                          <a:solidFill>
                            <a:srgbClr val="373636"/>
                          </a:solidFill>
                          <a:latin typeface="Calibri"/>
                        </a:rPr>
                        <a:t>Andere</a:t>
                      </a: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 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Nodig</a:t>
                      </a:r>
                      <a:r>
                        <a:rPr lang="en-US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24373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73636"/>
                          </a:solidFill>
                          <a:latin typeface="Calibri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7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89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E325-D9E3-4BF5-894D-B566827C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/>
            </a:br>
            <a:r>
              <a:rPr lang="nl-BE"/>
              <a:t>Vragen en antwoorden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DC462-AB1B-47A7-9860-AEA1243B6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96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sz="1800" b="1">
              <a:highlight>
                <a:srgbClr val="FFFF00"/>
              </a:highlight>
            </a:endParaRPr>
          </a:p>
          <a:p>
            <a:r>
              <a:rPr lang="nl-BE"/>
              <a:t>Release 1: opvragen, raadplegen en exporteren</a:t>
            </a:r>
          </a:p>
          <a:p>
            <a:r>
              <a:rPr lang="nl-BE"/>
              <a:t>Release 2: vernieuwde modules in nieuwe GIPOD</a:t>
            </a:r>
          </a:p>
          <a:p>
            <a:r>
              <a:rPr lang="nl-BE"/>
              <a:t>Release 3: nieuwe modules GIPOD</a:t>
            </a:r>
          </a:p>
          <a:p>
            <a:r>
              <a:rPr lang="nl-BE"/>
              <a:t>Release 4: verfijning en verdieping</a:t>
            </a:r>
          </a:p>
          <a:p>
            <a:endParaRPr lang="nl-BE" sz="1800" b="1">
              <a:highlight>
                <a:srgbClr val="FFFF00"/>
              </a:highlight>
            </a:endParaRPr>
          </a:p>
          <a:p>
            <a:pPr lvl="1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Projectaanpak Roadmap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290832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6F46F-0F48-4990-8FBB-94FED789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Optie</a:t>
            </a:r>
            <a:r>
              <a:rPr lang="en-US"/>
              <a:t>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95007-E389-4989-839C-B698007E8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26BD8-F732-4934-B15D-D0B1A6324FB4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B4AA6-AEA5-0044-9E32-EDB7A8AA1B4B}"/>
              </a:ext>
            </a:extLst>
          </p:cNvPr>
          <p:cNvSpPr/>
          <p:nvPr/>
        </p:nvSpPr>
        <p:spPr>
          <a:xfrm>
            <a:off x="466177" y="1539551"/>
            <a:ext cx="4530830" cy="4530830"/>
          </a:xfrm>
          <a:prstGeom prst="ellipse">
            <a:avLst/>
          </a:prstGeom>
          <a:noFill/>
          <a:ln w="25400">
            <a:solidFill>
              <a:srgbClr val="1D70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FF0C56-E343-3640-9CBA-3BFB0C4BB26B}"/>
              </a:ext>
            </a:extLst>
          </p:cNvPr>
          <p:cNvSpPr/>
          <p:nvPr/>
        </p:nvSpPr>
        <p:spPr>
          <a:xfrm>
            <a:off x="5187080" y="1539551"/>
            <a:ext cx="4530830" cy="4530830"/>
          </a:xfrm>
          <a:prstGeom prst="ellipse">
            <a:avLst/>
          </a:prstGeom>
          <a:noFill/>
          <a:ln w="25400">
            <a:solidFill>
              <a:srgbClr val="44C0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1DAAA-EEE3-054B-A5A3-4DB5096A03D3}"/>
              </a:ext>
            </a:extLst>
          </p:cNvPr>
          <p:cNvSpPr txBox="1"/>
          <p:nvPr/>
        </p:nvSpPr>
        <p:spPr>
          <a:xfrm>
            <a:off x="2360645" y="980274"/>
            <a:ext cx="57740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DCEDC-F071-6D4C-85C3-4F6640C062C4}"/>
              </a:ext>
            </a:extLst>
          </p:cNvPr>
          <p:cNvSpPr txBox="1"/>
          <p:nvPr/>
        </p:nvSpPr>
        <p:spPr>
          <a:xfrm>
            <a:off x="7126925" y="980274"/>
            <a:ext cx="6511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NEW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40336-3964-B549-B726-F994C435EB95}"/>
              </a:ext>
            </a:extLst>
          </p:cNvPr>
          <p:cNvSpPr/>
          <p:nvPr/>
        </p:nvSpPr>
        <p:spPr>
          <a:xfrm>
            <a:off x="1865380" y="2927252"/>
            <a:ext cx="1732423" cy="1732423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INNAMES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3BBB5-97A2-7D45-95B6-AB7138641EE1}"/>
              </a:ext>
            </a:extLst>
          </p:cNvPr>
          <p:cNvSpPr/>
          <p:nvPr/>
        </p:nvSpPr>
        <p:spPr>
          <a:xfrm>
            <a:off x="3142235" y="2075547"/>
            <a:ext cx="760832" cy="760832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Hinder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DA0AAF-9A05-DA4B-B398-B53C40A0BF5C}"/>
              </a:ext>
            </a:extLst>
          </p:cNvPr>
          <p:cNvSpPr/>
          <p:nvPr/>
        </p:nvSpPr>
        <p:spPr>
          <a:xfrm>
            <a:off x="3607522" y="4207140"/>
            <a:ext cx="905070" cy="905070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Omleiding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EBFE5C-FD6C-284C-8806-34BF270FC61B}"/>
              </a:ext>
            </a:extLst>
          </p:cNvPr>
          <p:cNvSpPr/>
          <p:nvPr/>
        </p:nvSpPr>
        <p:spPr>
          <a:xfrm>
            <a:off x="950591" y="4245999"/>
            <a:ext cx="1053684" cy="1053684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Conflict-berekening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B03E46-1BCF-2945-9662-B5405006D7A1}"/>
              </a:ext>
            </a:extLst>
          </p:cNvPr>
          <p:cNvSpPr/>
          <p:nvPr/>
        </p:nvSpPr>
        <p:spPr>
          <a:xfrm>
            <a:off x="8885440" y="1164876"/>
            <a:ext cx="1037279" cy="1037279"/>
          </a:xfrm>
          <a:prstGeom prst="ellipse">
            <a:avLst/>
          </a:prstGeom>
          <a:solidFill>
            <a:schemeClr val="bg1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Kleine innames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28C2D941-CFE8-4FB1-AC63-41FBAC6112FF}"/>
              </a:ext>
            </a:extLst>
          </p:cNvPr>
          <p:cNvSpPr/>
          <p:nvPr/>
        </p:nvSpPr>
        <p:spPr>
          <a:xfrm>
            <a:off x="1699566" y="4779962"/>
            <a:ext cx="789123" cy="766570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OV</a:t>
            </a: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1D53051D-F7B6-4A3B-8C3B-EC5D8A171163}"/>
              </a:ext>
            </a:extLst>
          </p:cNvPr>
          <p:cNvSpPr/>
          <p:nvPr/>
        </p:nvSpPr>
        <p:spPr>
          <a:xfrm>
            <a:off x="1387933" y="2040395"/>
            <a:ext cx="905070" cy="905070"/>
          </a:xfrm>
          <a:prstGeom prst="ellipse">
            <a:avLst/>
          </a:prstGeom>
          <a:solidFill>
            <a:srgbClr val="1D70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Synergie</a:t>
            </a:r>
          </a:p>
        </p:txBody>
      </p:sp>
    </p:spTree>
    <p:extLst>
      <p:ext uri="{BB962C8B-B14F-4D97-AF65-F5344CB8AC3E}">
        <p14:creationId xmlns:p14="http://schemas.microsoft.com/office/powerpoint/2010/main" val="245387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6F46F-0F48-4990-8FBB-94FED789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Optie</a:t>
            </a:r>
            <a:r>
              <a:rPr lang="en-US"/>
              <a:t> 1 – R2.0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95007-E389-4989-839C-B698007E8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26BD8-F732-4934-B15D-D0B1A6324FB4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BE"/>
              <a:t>1 oktober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B4AA6-AEA5-0044-9E32-EDB7A8AA1B4B}"/>
              </a:ext>
            </a:extLst>
          </p:cNvPr>
          <p:cNvSpPr/>
          <p:nvPr/>
        </p:nvSpPr>
        <p:spPr>
          <a:xfrm>
            <a:off x="466177" y="1539551"/>
            <a:ext cx="4530830" cy="4530830"/>
          </a:xfrm>
          <a:prstGeom prst="ellipse">
            <a:avLst/>
          </a:prstGeom>
          <a:noFill/>
          <a:ln w="25400">
            <a:solidFill>
              <a:srgbClr val="1D70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FF0C56-E343-3640-9CBA-3BFB0C4BB26B}"/>
              </a:ext>
            </a:extLst>
          </p:cNvPr>
          <p:cNvSpPr/>
          <p:nvPr/>
        </p:nvSpPr>
        <p:spPr>
          <a:xfrm>
            <a:off x="5187080" y="1539551"/>
            <a:ext cx="4530830" cy="4530830"/>
          </a:xfrm>
          <a:prstGeom prst="ellipse">
            <a:avLst/>
          </a:prstGeom>
          <a:noFill/>
          <a:ln w="25400">
            <a:solidFill>
              <a:srgbClr val="44C0C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1DAAA-EEE3-054B-A5A3-4DB5096A03D3}"/>
              </a:ext>
            </a:extLst>
          </p:cNvPr>
          <p:cNvSpPr txBox="1"/>
          <p:nvPr/>
        </p:nvSpPr>
        <p:spPr>
          <a:xfrm>
            <a:off x="2360645" y="980274"/>
            <a:ext cx="57740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DCEDC-F071-6D4C-85C3-4F6640C062C4}"/>
              </a:ext>
            </a:extLst>
          </p:cNvPr>
          <p:cNvSpPr txBox="1"/>
          <p:nvPr/>
        </p:nvSpPr>
        <p:spPr>
          <a:xfrm>
            <a:off x="7126925" y="980274"/>
            <a:ext cx="6511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NEW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40336-3964-B549-B726-F994C435EB95}"/>
              </a:ext>
            </a:extLst>
          </p:cNvPr>
          <p:cNvSpPr/>
          <p:nvPr/>
        </p:nvSpPr>
        <p:spPr>
          <a:xfrm>
            <a:off x="6577751" y="2871269"/>
            <a:ext cx="1866453" cy="1866453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INNAMES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4757E3-637D-E24C-AC6D-12DA807E15E2}"/>
              </a:ext>
            </a:extLst>
          </p:cNvPr>
          <p:cNvSpPr/>
          <p:nvPr/>
        </p:nvSpPr>
        <p:spPr>
          <a:xfrm>
            <a:off x="7779261" y="2039643"/>
            <a:ext cx="1037279" cy="1037279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Kleine innames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3BBB5-97A2-7D45-95B6-AB7138641EE1}"/>
              </a:ext>
            </a:extLst>
          </p:cNvPr>
          <p:cNvSpPr/>
          <p:nvPr/>
        </p:nvSpPr>
        <p:spPr>
          <a:xfrm>
            <a:off x="6027576" y="1963579"/>
            <a:ext cx="1113343" cy="1113343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Hinder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DA0AAF-9A05-DA4B-B398-B53C40A0BF5C}"/>
              </a:ext>
            </a:extLst>
          </p:cNvPr>
          <p:cNvSpPr/>
          <p:nvPr/>
        </p:nvSpPr>
        <p:spPr>
          <a:xfrm>
            <a:off x="8164286" y="4142289"/>
            <a:ext cx="1194707" cy="1194707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Omleiding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EBFE5C-FD6C-284C-8806-34BF270FC61B}"/>
              </a:ext>
            </a:extLst>
          </p:cNvPr>
          <p:cNvSpPr/>
          <p:nvPr/>
        </p:nvSpPr>
        <p:spPr>
          <a:xfrm>
            <a:off x="5337501" y="3355109"/>
            <a:ext cx="1194214" cy="1194214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Conflict-berekening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27F1B407-1EAF-4B23-8EBA-07F3745F811A}"/>
              </a:ext>
            </a:extLst>
          </p:cNvPr>
          <p:cNvSpPr/>
          <p:nvPr/>
        </p:nvSpPr>
        <p:spPr>
          <a:xfrm>
            <a:off x="5761510" y="4479793"/>
            <a:ext cx="948670" cy="896004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OV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B436B0D2-F420-4083-B6DA-4FAABE9AFEBB}"/>
              </a:ext>
            </a:extLst>
          </p:cNvPr>
          <p:cNvSpPr/>
          <p:nvPr/>
        </p:nvSpPr>
        <p:spPr>
          <a:xfrm>
            <a:off x="8531979" y="2914937"/>
            <a:ext cx="1037279" cy="1037279"/>
          </a:xfrm>
          <a:prstGeom prst="ellipse">
            <a:avLst/>
          </a:prstGeom>
          <a:solidFill>
            <a:srgbClr val="44C0C6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/>
              <a:t>Synergie</a:t>
            </a:r>
          </a:p>
        </p:txBody>
      </p:sp>
    </p:spTree>
    <p:extLst>
      <p:ext uri="{BB962C8B-B14F-4D97-AF65-F5344CB8AC3E}">
        <p14:creationId xmlns:p14="http://schemas.microsoft.com/office/powerpoint/2010/main" val="417546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6393" y="1127652"/>
            <a:ext cx="8543925" cy="49923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/>
              <a:t>Basis voor release 2 -- &gt; verminderen risico</a:t>
            </a:r>
          </a:p>
          <a:p>
            <a:r>
              <a:rPr lang="nl-BE" err="1"/>
              <a:t>One</a:t>
            </a:r>
            <a:r>
              <a:rPr lang="nl-BE"/>
              <a:t> way sync</a:t>
            </a:r>
          </a:p>
          <a:p>
            <a:pPr marL="783590" lvl="1" indent="-326390"/>
            <a:r>
              <a:rPr lang="nl-BE" sz="2200"/>
              <a:t>creatie</a:t>
            </a:r>
            <a:endParaRPr lang="nl-BE" sz="2200">
              <a:sym typeface="FlandersArtSans-Regular"/>
            </a:endParaRPr>
          </a:p>
          <a:p>
            <a:pPr marL="783590" lvl="1" indent="-326390"/>
            <a:r>
              <a:rPr lang="nl-BE" sz="2200"/>
              <a:t>wijzigen (updates verwerken)</a:t>
            </a:r>
            <a:endParaRPr lang="nl-BE" sz="2200">
              <a:sym typeface="FlandersArtSans-Regular"/>
            </a:endParaRPr>
          </a:p>
          <a:p>
            <a:r>
              <a:rPr lang="nl-BE" err="1"/>
              <a:t>API’s</a:t>
            </a:r>
            <a:r>
              <a:rPr lang="nl-BE"/>
              <a:t> volgens OLSO linked data</a:t>
            </a:r>
          </a:p>
          <a:p>
            <a:pPr marL="783590" lvl="1" indent="-326390"/>
            <a:r>
              <a:rPr lang="nl-BE" sz="2000"/>
              <a:t>nieuwe concepten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/>
              <a:t>opvragen details en lijsten</a:t>
            </a:r>
            <a:endParaRPr lang="nl-BE" sz="2000">
              <a:sym typeface="FlandersArtSans-Regular"/>
            </a:endParaRPr>
          </a:p>
          <a:p>
            <a:r>
              <a:rPr lang="nl-BE"/>
              <a:t>Exporteren van lijsten</a:t>
            </a:r>
            <a:endParaRPr lang="nl-BE" b="1"/>
          </a:p>
          <a:p>
            <a:pPr marL="342900" lvl="1" indent="-342900">
              <a:buFont typeface="FlandersArtSans-Regular" panose="00000500000000000000" pitchFamily="2" charset="0"/>
              <a:buChar char="&gt;"/>
            </a:pPr>
            <a:r>
              <a:rPr lang="nl-BE"/>
              <a:t>UI volgens nieuwe concept</a:t>
            </a:r>
          </a:p>
          <a:p>
            <a:pPr marL="777875" lvl="2" indent="-342900"/>
            <a:r>
              <a:rPr lang="nl-BE"/>
              <a:t>basis versie</a:t>
            </a:r>
            <a:endParaRPr lang="nl-BE">
              <a:sym typeface="FlandersArtSans-Regular"/>
            </a:endParaRPr>
          </a:p>
          <a:p>
            <a:pPr marL="777875" lvl="2" indent="-342900"/>
            <a:r>
              <a:rPr lang="nl-BE"/>
              <a:t>tonen van overzichten op kaart</a:t>
            </a:r>
            <a:endParaRPr lang="nl-BE">
              <a:sym typeface="FlandersArtSans-Regular"/>
            </a:endParaRPr>
          </a:p>
          <a:p>
            <a:pPr marL="777875" lvl="2" indent="-342900"/>
            <a:r>
              <a:rPr lang="nl-BE"/>
              <a:t>raadplegen details</a:t>
            </a:r>
            <a:endParaRPr lang="nl-BE">
              <a:sym typeface="FlandersArtSans-Regular"/>
            </a:endParaRPr>
          </a:p>
          <a:p>
            <a:pPr marL="15875" indent="0">
              <a:buNone/>
            </a:pPr>
            <a:endParaRPr lang="nl-BE" b="1">
              <a:sym typeface="FlandersArtSans-Regular"/>
            </a:endParaRPr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432539"/>
            <a:ext cx="8543925" cy="984352"/>
          </a:xfrm>
        </p:spPr>
        <p:txBody>
          <a:bodyPr>
            <a:normAutofit fontScale="90000"/>
          </a:bodyPr>
          <a:lstStyle/>
          <a:p>
            <a:r>
              <a:rPr lang="nl-BE" b="1"/>
              <a:t>Release 1 </a:t>
            </a:r>
            <a:r>
              <a:rPr lang="nl-BE"/>
              <a:t>opvragen, raadplegen en exporteren</a:t>
            </a:r>
            <a:br>
              <a:rPr lang="nl-BE"/>
            </a:b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574700" y="6603110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39918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6" y="1368207"/>
            <a:ext cx="8543925" cy="4992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Timing:</a:t>
            </a:r>
          </a:p>
          <a:p>
            <a:pPr marL="783590" lvl="1" indent="-326390"/>
            <a:r>
              <a:rPr lang="nl-BE" sz="2000">
                <a:latin typeface="Symbol" panose="05050102010706020507" pitchFamily="18" charset="2"/>
              </a:rPr>
              <a:t>b</a:t>
            </a:r>
            <a:r>
              <a:rPr lang="nl-BE" sz="2000"/>
              <a:t> beschikbaar vanaf januari 2019</a:t>
            </a:r>
            <a:endParaRPr lang="nl-BE" sz="2000">
              <a:sym typeface="FlandersArtSans-Regular"/>
            </a:endParaRPr>
          </a:p>
          <a:p>
            <a:pPr marL="783590" lvl="1" indent="-326390"/>
            <a:r>
              <a:rPr lang="nl-BE" sz="2000"/>
              <a:t>wordt regelmatig vernieuwd </a:t>
            </a:r>
            <a:endParaRPr lang="nl-BE" sz="2000">
              <a:sym typeface="FlandersArtSans-Regular"/>
            </a:endParaRPr>
          </a:p>
          <a:p>
            <a:pPr marL="358775"/>
            <a:r>
              <a:rPr lang="nl-BE"/>
              <a:t>Productie</a:t>
            </a:r>
            <a:endParaRPr lang="nl-BE">
              <a:sym typeface="FlandersArtSans-Regular"/>
            </a:endParaRPr>
          </a:p>
          <a:p>
            <a:pPr marL="800100" lvl="1" indent="-326390"/>
            <a:r>
              <a:rPr lang="nl-BE" sz="2000"/>
              <a:t>nog af te spreken</a:t>
            </a:r>
            <a:endParaRPr lang="nl-BE" sz="2000">
              <a:sym typeface="FlandersArtSans-Regular"/>
            </a:endParaRPr>
          </a:p>
          <a:p>
            <a:pPr marL="1235075" lvl="2"/>
            <a:r>
              <a:rPr lang="nl-BE" sz="1800"/>
              <a:t>Q2/Q3 2019</a:t>
            </a:r>
            <a:endParaRPr lang="nl-BE" sz="1800">
              <a:sym typeface="FlandersArtSans-Regular"/>
            </a:endParaRPr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432539"/>
            <a:ext cx="8543925" cy="984352"/>
          </a:xfrm>
        </p:spPr>
        <p:txBody>
          <a:bodyPr>
            <a:normAutofit fontScale="90000"/>
          </a:bodyPr>
          <a:lstStyle/>
          <a:p>
            <a:r>
              <a:rPr lang="nl-BE" b="1"/>
              <a:t>Release 1 </a:t>
            </a:r>
            <a:r>
              <a:rPr lang="nl-BE"/>
              <a:t>opvragen, raadplegen en exporteren</a:t>
            </a:r>
            <a:br>
              <a:rPr lang="nl-BE"/>
            </a:b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574700" y="6603110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48088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978CBE-E738-4DF3-8404-4571748A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/>
              <a:t>Inname (incl. puntwerken en andere kleine innames)</a:t>
            </a:r>
          </a:p>
          <a:p>
            <a:r>
              <a:rPr lang="nl-BE"/>
              <a:t>Hinder module</a:t>
            </a:r>
          </a:p>
          <a:p>
            <a:r>
              <a:rPr lang="nl-BE"/>
              <a:t>Omleidingen</a:t>
            </a:r>
          </a:p>
          <a:p>
            <a:r>
              <a:rPr lang="nl-BE"/>
              <a:t>Synergie aanvraag</a:t>
            </a:r>
          </a:p>
          <a:p>
            <a:r>
              <a:rPr lang="nl-BE"/>
              <a:t>Project van het type synergie</a:t>
            </a:r>
          </a:p>
          <a:p>
            <a:r>
              <a:rPr lang="nl-BE"/>
              <a:t>Verbeterde conflictdetectie</a:t>
            </a:r>
          </a:p>
          <a:p>
            <a:r>
              <a:rPr lang="nl-BE" err="1"/>
              <a:t>Busroutes</a:t>
            </a:r>
            <a:r>
              <a:rPr lang="nl-BE"/>
              <a:t> nieuwe aanlevering</a:t>
            </a:r>
          </a:p>
          <a:p>
            <a:r>
              <a:rPr lang="nl-BE"/>
              <a:t>Basis behandel conflict (OV)</a:t>
            </a:r>
          </a:p>
          <a:p>
            <a:endParaRPr lang="nl-BE"/>
          </a:p>
          <a:p>
            <a:pPr lvl="2"/>
            <a:endParaRPr lang="nl-BE" sz="1600"/>
          </a:p>
          <a:p>
            <a:pPr lvl="2"/>
            <a:endParaRPr lang="nl-BE"/>
          </a:p>
          <a:p>
            <a:pPr marL="783590" lvl="1" indent="-326390"/>
            <a:endParaRPr lang="nl-BE"/>
          </a:p>
          <a:p>
            <a:pPr marL="783590" lvl="1" indent="-326390"/>
            <a:endParaRPr lang="nl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/>
              <a:t>Release 2 </a:t>
            </a:r>
            <a:r>
              <a:rPr lang="nl-BE" sz="2800"/>
              <a:t>vernieuwde modules in nieuwe GIPOD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GIPOD project – BWG 2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quarter" idx="2"/>
          </p:nvPr>
        </p:nvSpPr>
        <p:spPr>
          <a:xfrm>
            <a:off x="6603600" y="6605192"/>
            <a:ext cx="2863858" cy="174732"/>
          </a:xfrm>
        </p:spPr>
        <p:txBody>
          <a:bodyPr/>
          <a:lstStyle/>
          <a:p>
            <a:r>
              <a:rPr lang="nl-BE"/>
              <a:t>1 oktober 2018</a:t>
            </a:r>
          </a:p>
        </p:txBody>
      </p:sp>
    </p:spTree>
    <p:extLst>
      <p:ext uri="{BB962C8B-B14F-4D97-AF65-F5344CB8AC3E}">
        <p14:creationId xmlns:p14="http://schemas.microsoft.com/office/powerpoint/2010/main" val="34726663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Presentatie.potx" id="{22C777EE-A4E8-4332-9C50-49DBA651FA8B}" vid="{9C2A195E-D234-4E30-B897-C5EE5AF9C52D}"/>
    </a:ext>
  </a:extLst>
</a:theme>
</file>

<file path=ppt/theme/theme2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46A0BE3DAA42A02EF6BA93AD4949" ma:contentTypeVersion="10" ma:contentTypeDescription="Create a new document." ma:contentTypeScope="" ma:versionID="66ac9d4a2487d7011e4c29ddd29c0725">
  <xsd:schema xmlns:xsd="http://www.w3.org/2001/XMLSchema" xmlns:xs="http://www.w3.org/2001/XMLSchema" xmlns:p="http://schemas.microsoft.com/office/2006/metadata/properties" xmlns:ns2="abd5de4e-6ecd-4522-a9f4-1c24c7648312" xmlns:ns3="631f9cd9-3358-47e0-bf60-3f63aaeab7bf" targetNamespace="http://schemas.microsoft.com/office/2006/metadata/properties" ma:root="true" ma:fieldsID="fe626883de962ea946af011c41c78df2" ns2:_="" ns3:_="">
    <xsd:import namespace="abd5de4e-6ecd-4522-a9f4-1c24c7648312"/>
    <xsd:import namespace="631f9cd9-3358-47e0-bf60-3f63aaeab7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5de4e-6ecd-4522-a9f4-1c24c76483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f9cd9-3358-47e0-bf60-3f63aaeab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d5de4e-6ecd-4522-a9f4-1c24c7648312">
      <UserInfo>
        <DisplayName>Daems Jef</DisplayName>
        <AccountId>92</AccountId>
        <AccountType/>
      </UserInfo>
      <UserInfo>
        <DisplayName>Dooms Jürgen</DisplayName>
        <AccountId>210</AccountId>
        <AccountType/>
      </UserInfo>
      <UserInfo>
        <DisplayName>De Ryck Wouter</DisplayName>
        <AccountId>1072</AccountId>
        <AccountType/>
      </UserInfo>
      <UserInfo>
        <DisplayName>Diddens Dirk</DisplayName>
        <AccountId>1646</AccountId>
        <AccountType/>
      </UserInfo>
      <UserInfo>
        <DisplayName>Oste Naomi</DisplayName>
        <AccountId>212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72D90D0-89E2-4611-8059-5965055AD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5de4e-6ecd-4522-a9f4-1c24c7648312"/>
    <ds:schemaRef ds:uri="631f9cd9-3358-47e0-bf60-3f63aaeab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4C734-0D56-4095-9F87-8C6141C7C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D0807-F12F-4830-BDDC-762ECC60BD21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631f9cd9-3358-47e0-bf60-3f63aaeab7bf"/>
    <ds:schemaRef ds:uri="http://schemas.microsoft.com/office/infopath/2007/PartnerControls"/>
    <ds:schemaRef ds:uri="http://schemas.openxmlformats.org/package/2006/metadata/core-properties"/>
    <ds:schemaRef ds:uri="abd5de4e-6ecd-4522-a9f4-1c24c76483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Microsoft Office PowerPoint</Application>
  <PresentationFormat>A4 Paper (210x297 mm)</PresentationFormat>
  <Paragraphs>581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Kantoorthema</vt:lpstr>
      <vt:lpstr>Project GIPOD vernieuwing </vt:lpstr>
      <vt:lpstr>Agenda</vt:lpstr>
      <vt:lpstr>Feedback vorige BWG</vt:lpstr>
      <vt:lpstr>Projectaanpak Roadmap</vt:lpstr>
      <vt:lpstr>Optie 1</vt:lpstr>
      <vt:lpstr>Optie 1 – R2.0</vt:lpstr>
      <vt:lpstr>Release 1 opvragen, raadplegen en exporteren </vt:lpstr>
      <vt:lpstr>Release 1 opvragen, raadplegen en exporteren </vt:lpstr>
      <vt:lpstr>Release 2 vernieuwde modules in nieuwe GIPOD</vt:lpstr>
      <vt:lpstr>Release 2 vernieuwde modules in nieuwe GIPOD </vt:lpstr>
      <vt:lpstr>PowerPoint Presentation</vt:lpstr>
      <vt:lpstr>Voorstel BWG naar BC</vt:lpstr>
      <vt:lpstr>Kader GIPOD</vt:lpstr>
      <vt:lpstr>Scope vernieuwing</vt:lpstr>
      <vt:lpstr>Scope vernieuwing - verantwoordelijkheden</vt:lpstr>
      <vt:lpstr>Huidige wettelijk kader</vt:lpstr>
      <vt:lpstr>Huidige wettelijk kader</vt:lpstr>
      <vt:lpstr>Inname status/periode </vt:lpstr>
      <vt:lpstr>Inname –  hinder - project - omleiding</vt:lpstr>
      <vt:lpstr>Inname – hinder – project - omleiding</vt:lpstr>
      <vt:lpstr>Inname – hinder – project - omleiding</vt:lpstr>
      <vt:lpstr>Inname – hinder – project - omleiding</vt:lpstr>
      <vt:lpstr>Inname –  hinder – project - omleiding </vt:lpstr>
      <vt:lpstr>Tijdsaspect</vt:lpstr>
      <vt:lpstr>Flow Grondwerken</vt:lpstr>
      <vt:lpstr>Statussen definitie</vt:lpstr>
      <vt:lpstr>Statussen definitie</vt:lpstr>
      <vt:lpstr>Flow evenement </vt:lpstr>
      <vt:lpstr>Definitie innames</vt:lpstr>
      <vt:lpstr>Innames – AS IS</vt:lpstr>
      <vt:lpstr>Innames – AS IS</vt:lpstr>
      <vt:lpstr>Innames – TO BE (voorstel)</vt:lpstr>
      <vt:lpstr>Grondwerken TO BE (voorstel)</vt:lpstr>
      <vt:lpstr>Werken TO BE (voorstel)</vt:lpstr>
      <vt:lpstr>Evenementen TO BE (voorstel)</vt:lpstr>
      <vt:lpstr> Vragen en antwoorden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GIPOD Business case stand van zaken</dc:title>
  <dc:creator>Jef Daems</dc:creator>
  <cp:lastModifiedBy>Bossier Els</cp:lastModifiedBy>
  <cp:revision>5</cp:revision>
  <dcterms:modified xsi:type="dcterms:W3CDTF">2018-10-03T14:41:29Z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0x010100C99A46A0BE3DAA42A02EF6BA93AD4949</vt:lpwstr>
  </property>
</Properties>
</file>