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 id="2147483661" r:id="rId5"/>
    <p:sldMasterId id="2147483687" r:id="rId6"/>
  </p:sldMasterIdLst>
  <p:notesMasterIdLst>
    <p:notesMasterId r:id="rId72"/>
  </p:notesMasterIdLst>
  <p:handoutMasterIdLst>
    <p:handoutMasterId r:id="rId73"/>
  </p:handoutMasterIdLst>
  <p:sldIdLst>
    <p:sldId id="257" r:id="rId7"/>
    <p:sldId id="517" r:id="rId8"/>
    <p:sldId id="534" r:id="rId9"/>
    <p:sldId id="533" r:id="rId10"/>
    <p:sldId id="1440" r:id="rId11"/>
    <p:sldId id="1487" r:id="rId12"/>
    <p:sldId id="1486" r:id="rId13"/>
    <p:sldId id="1488" r:id="rId14"/>
    <p:sldId id="1441" r:id="rId15"/>
    <p:sldId id="550" r:id="rId16"/>
    <p:sldId id="1445" r:id="rId17"/>
    <p:sldId id="1446" r:id="rId18"/>
    <p:sldId id="1449" r:id="rId19"/>
    <p:sldId id="1442" r:id="rId20"/>
    <p:sldId id="1448" r:id="rId21"/>
    <p:sldId id="1444" r:id="rId22"/>
    <p:sldId id="1450" r:id="rId23"/>
    <p:sldId id="1454" r:id="rId24"/>
    <p:sldId id="1451" r:id="rId25"/>
    <p:sldId id="1452" r:id="rId26"/>
    <p:sldId id="1453" r:id="rId27"/>
    <p:sldId id="1455" r:id="rId28"/>
    <p:sldId id="1456" r:id="rId29"/>
    <p:sldId id="1485" r:id="rId30"/>
    <p:sldId id="1459" r:id="rId31"/>
    <p:sldId id="1460" r:id="rId32"/>
    <p:sldId id="1461" r:id="rId33"/>
    <p:sldId id="1462" r:id="rId34"/>
    <p:sldId id="1473" r:id="rId35"/>
    <p:sldId id="1489" r:id="rId36"/>
    <p:sldId id="1463" r:id="rId37"/>
    <p:sldId id="1464" r:id="rId38"/>
    <p:sldId id="1406" r:id="rId39"/>
    <p:sldId id="1342" r:id="rId40"/>
    <p:sldId id="1407" r:id="rId41"/>
    <p:sldId id="1468" r:id="rId42"/>
    <p:sldId id="1469" r:id="rId43"/>
    <p:sldId id="1470" r:id="rId44"/>
    <p:sldId id="1471" r:id="rId45"/>
    <p:sldId id="1465" r:id="rId46"/>
    <p:sldId id="1494" r:id="rId47"/>
    <p:sldId id="1466" r:id="rId48"/>
    <p:sldId id="1467" r:id="rId49"/>
    <p:sldId id="1474" r:id="rId50"/>
    <p:sldId id="1490" r:id="rId51"/>
    <p:sldId id="1472" r:id="rId52"/>
    <p:sldId id="1475" r:id="rId53"/>
    <p:sldId id="1476" r:id="rId54"/>
    <p:sldId id="1477" r:id="rId55"/>
    <p:sldId id="1478" r:id="rId56"/>
    <p:sldId id="1491" r:id="rId57"/>
    <p:sldId id="1493" r:id="rId58"/>
    <p:sldId id="1233" r:id="rId59"/>
    <p:sldId id="1267" r:id="rId60"/>
    <p:sldId id="1236" r:id="rId61"/>
    <p:sldId id="1262" r:id="rId62"/>
    <p:sldId id="1263" r:id="rId63"/>
    <p:sldId id="1268" r:id="rId64"/>
    <p:sldId id="1264" r:id="rId65"/>
    <p:sldId id="1265" r:id="rId66"/>
    <p:sldId id="1480" r:id="rId67"/>
    <p:sldId id="1492" r:id="rId68"/>
    <p:sldId id="1481" r:id="rId69"/>
    <p:sldId id="1482" r:id="rId70"/>
    <p:sldId id="1483" r:id="rId71"/>
  </p:sldIdLst>
  <p:sldSz cx="9906000" cy="6858000" type="A4"/>
  <p:notesSz cx="6669088" cy="9926638"/>
  <p:defaultTextStyle>
    <a:defPPr>
      <a:defRPr lang="nl-BE"/>
    </a:defPPr>
    <a:lvl1pPr marL="0" algn="l" defTabSz="914235" rtl="0" eaLnBrk="1" latinLnBrk="0" hangingPunct="1">
      <a:defRPr sz="1799" kern="1200">
        <a:solidFill>
          <a:schemeClr val="tx1"/>
        </a:solidFill>
        <a:latin typeface="+mn-lt"/>
        <a:ea typeface="+mn-ea"/>
        <a:cs typeface="+mn-cs"/>
      </a:defRPr>
    </a:lvl1pPr>
    <a:lvl2pPr marL="457117" algn="l" defTabSz="914235" rtl="0" eaLnBrk="1" latinLnBrk="0" hangingPunct="1">
      <a:defRPr sz="1799" kern="1200">
        <a:solidFill>
          <a:schemeClr val="tx1"/>
        </a:solidFill>
        <a:latin typeface="+mn-lt"/>
        <a:ea typeface="+mn-ea"/>
        <a:cs typeface="+mn-cs"/>
      </a:defRPr>
    </a:lvl2pPr>
    <a:lvl3pPr marL="914235" algn="l" defTabSz="914235" rtl="0" eaLnBrk="1" latinLnBrk="0" hangingPunct="1">
      <a:defRPr sz="1799" kern="1200">
        <a:solidFill>
          <a:schemeClr val="tx1"/>
        </a:solidFill>
        <a:latin typeface="+mn-lt"/>
        <a:ea typeface="+mn-ea"/>
        <a:cs typeface="+mn-cs"/>
      </a:defRPr>
    </a:lvl3pPr>
    <a:lvl4pPr marL="1371353" algn="l" defTabSz="914235" rtl="0" eaLnBrk="1" latinLnBrk="0" hangingPunct="1">
      <a:defRPr sz="1799" kern="1200">
        <a:solidFill>
          <a:schemeClr val="tx1"/>
        </a:solidFill>
        <a:latin typeface="+mn-lt"/>
        <a:ea typeface="+mn-ea"/>
        <a:cs typeface="+mn-cs"/>
      </a:defRPr>
    </a:lvl4pPr>
    <a:lvl5pPr marL="1828470" algn="l" defTabSz="914235" rtl="0" eaLnBrk="1" latinLnBrk="0" hangingPunct="1">
      <a:defRPr sz="1799" kern="1200">
        <a:solidFill>
          <a:schemeClr val="tx1"/>
        </a:solidFill>
        <a:latin typeface="+mn-lt"/>
        <a:ea typeface="+mn-ea"/>
        <a:cs typeface="+mn-cs"/>
      </a:defRPr>
    </a:lvl5pPr>
    <a:lvl6pPr marL="2285588" algn="l" defTabSz="914235" rtl="0" eaLnBrk="1" latinLnBrk="0" hangingPunct="1">
      <a:defRPr sz="1799" kern="1200">
        <a:solidFill>
          <a:schemeClr val="tx1"/>
        </a:solidFill>
        <a:latin typeface="+mn-lt"/>
        <a:ea typeface="+mn-ea"/>
        <a:cs typeface="+mn-cs"/>
      </a:defRPr>
    </a:lvl6pPr>
    <a:lvl7pPr marL="2742705" algn="l" defTabSz="914235" rtl="0" eaLnBrk="1" latinLnBrk="0" hangingPunct="1">
      <a:defRPr sz="1799" kern="1200">
        <a:solidFill>
          <a:schemeClr val="tx1"/>
        </a:solidFill>
        <a:latin typeface="+mn-lt"/>
        <a:ea typeface="+mn-ea"/>
        <a:cs typeface="+mn-cs"/>
      </a:defRPr>
    </a:lvl7pPr>
    <a:lvl8pPr marL="3199823" algn="l" defTabSz="914235" rtl="0" eaLnBrk="1" latinLnBrk="0" hangingPunct="1">
      <a:defRPr sz="1799" kern="1200">
        <a:solidFill>
          <a:schemeClr val="tx1"/>
        </a:solidFill>
        <a:latin typeface="+mn-lt"/>
        <a:ea typeface="+mn-ea"/>
        <a:cs typeface="+mn-cs"/>
      </a:defRPr>
    </a:lvl8pPr>
    <a:lvl9pPr marL="3656940" algn="l" defTabSz="914235"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s Bossier" initials="" lastIdx="8" clrIdx="0"/>
  <p:cmAuthor id="1" name="Oste Naomi" initials="ON" lastIdx="3" clrIdx="1"/>
  <p:cmAuthor id="2" name="Bossier Els" initials="BE"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AD"/>
    <a:srgbClr val="ABE9FF"/>
    <a:srgbClr val="DAEFC3"/>
    <a:srgbClr val="FD9482"/>
    <a:srgbClr val="E91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469670-8705-4AD8-B972-1DB34D70B50B}" v="339" dt="2020-03-16T11:06:10.685"/>
  </p1510:revLst>
</p1510:revInfo>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306" y="62"/>
      </p:cViewPr>
      <p:guideLst>
        <p:guide orient="horz" pos="2160"/>
        <p:guide pos="31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1"/>
          <p:cNvSpPr>
            <a:spLocks noGrp="1"/>
          </p:cNvSpPr>
          <p:nvPr>
            <p:ph type="hdr" sz="quarter"/>
          </p:nvPr>
        </p:nvSpPr>
        <p:spPr>
          <a:xfrm>
            <a:off x="463540" y="194877"/>
            <a:ext cx="3314066" cy="303179"/>
          </a:xfrm>
          <a:prstGeom prst="rect">
            <a:avLst/>
          </a:prstGeom>
        </p:spPr>
        <p:txBody>
          <a:bodyPr vert="horz" lIns="91440" tIns="45720" rIns="91440" bIns="45720" rtlCol="0"/>
          <a:lstStyle>
            <a:lvl1pPr algn="l">
              <a:defRPr sz="1200"/>
            </a:lvl1pPr>
          </a:lstStyle>
          <a:p>
            <a:endParaRPr lang="nl-BE">
              <a:latin typeface="FlandersArtSans-Regular" panose="00000500000000000000" pitchFamily="2" charset="0"/>
            </a:endParaRPr>
          </a:p>
        </p:txBody>
      </p:sp>
      <p:sp>
        <p:nvSpPr>
          <p:cNvPr id="7" name="Date Placeholder 2"/>
          <p:cNvSpPr>
            <a:spLocks noGrp="1"/>
          </p:cNvSpPr>
          <p:nvPr>
            <p:ph type="dt" sz="quarter" idx="1"/>
          </p:nvPr>
        </p:nvSpPr>
        <p:spPr>
          <a:xfrm>
            <a:off x="4805058" y="194877"/>
            <a:ext cx="1442341" cy="303179"/>
          </a:xfrm>
          <a:prstGeom prst="rect">
            <a:avLst/>
          </a:prstGeom>
        </p:spPr>
        <p:txBody>
          <a:bodyPr vert="horz" lIns="91440" tIns="45720" rIns="91440" bIns="45720" rtlCol="0"/>
          <a:lstStyle>
            <a:lvl1pPr algn="r">
              <a:defRPr sz="1200"/>
            </a:lvl1pPr>
          </a:lstStyle>
          <a:p>
            <a:fld id="{BF415B66-BF51-4972-819E-6E18353EB769}" type="datetimeFigureOut">
              <a:rPr lang="nl-BE" smtClean="0"/>
              <a:t>13/03/2020</a:t>
            </a:fld>
            <a:endParaRPr lang="nl-BE"/>
          </a:p>
        </p:txBody>
      </p:sp>
      <p:sp>
        <p:nvSpPr>
          <p:cNvPr id="8" name="Footer Placeholder 3"/>
          <p:cNvSpPr>
            <a:spLocks noGrp="1"/>
          </p:cNvSpPr>
          <p:nvPr>
            <p:ph type="ftr" sz="quarter" idx="2"/>
          </p:nvPr>
        </p:nvSpPr>
        <p:spPr>
          <a:xfrm>
            <a:off x="463541" y="9428582"/>
            <a:ext cx="3314065" cy="303179"/>
          </a:xfrm>
          <a:prstGeom prst="rect">
            <a:avLst/>
          </a:prstGeom>
        </p:spPr>
        <p:txBody>
          <a:bodyPr vert="horz" lIns="91440" tIns="45720" rIns="91440" bIns="45720" rtlCol="0" anchor="b"/>
          <a:lstStyle>
            <a:lvl1pPr algn="l">
              <a:defRPr sz="1200"/>
            </a:lvl1pPr>
          </a:lstStyle>
          <a:p>
            <a:endParaRPr lang="nl-BE"/>
          </a:p>
        </p:txBody>
      </p:sp>
      <p:sp>
        <p:nvSpPr>
          <p:cNvPr id="9" name="Slide Number Placeholder 4"/>
          <p:cNvSpPr>
            <a:spLocks noGrp="1"/>
          </p:cNvSpPr>
          <p:nvPr>
            <p:ph type="sldNum" sz="quarter" idx="3"/>
          </p:nvPr>
        </p:nvSpPr>
        <p:spPr>
          <a:xfrm>
            <a:off x="5505302" y="9428584"/>
            <a:ext cx="742096" cy="303178"/>
          </a:xfrm>
          <a:prstGeom prst="rect">
            <a:avLst/>
          </a:prstGeom>
        </p:spPr>
        <p:txBody>
          <a:bodyPr vert="horz" lIns="91440" tIns="45720" rIns="91440" bIns="45720" rtlCol="0" anchor="b"/>
          <a:lstStyle>
            <a:lvl1pPr algn="r">
              <a:defRPr sz="1200"/>
            </a:lvl1pPr>
          </a:lstStyle>
          <a:p>
            <a:fld id="{31D57D71-DFD4-49A2-8FE9-9156F9579F84}" type="slidenum">
              <a:rPr lang="nl-BE" smtClean="0">
                <a:latin typeface="FlandersArtSans-Regular" panose="00000500000000000000" pitchFamily="2" charset="0"/>
              </a:rPr>
              <a:t>‹nr.›</a:t>
            </a:fld>
            <a:endParaRPr lang="nl-BE">
              <a:latin typeface="FlandersArtSans-Regular" panose="00000500000000000000" pitchFamily="2" charset="0"/>
            </a:endParaRPr>
          </a:p>
        </p:txBody>
      </p:sp>
    </p:spTree>
    <p:extLst>
      <p:ext uri="{BB962C8B-B14F-4D97-AF65-F5344CB8AC3E}">
        <p14:creationId xmlns:p14="http://schemas.microsoft.com/office/powerpoint/2010/main" val="390656209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15988" y="1241425"/>
            <a:ext cx="4837112"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8" name="Header Placeholder 1"/>
          <p:cNvSpPr>
            <a:spLocks noGrp="1"/>
          </p:cNvSpPr>
          <p:nvPr>
            <p:ph type="hdr" sz="quarter"/>
          </p:nvPr>
        </p:nvSpPr>
        <p:spPr>
          <a:xfrm>
            <a:off x="463540" y="194877"/>
            <a:ext cx="3314066" cy="303179"/>
          </a:xfrm>
          <a:prstGeom prst="rect">
            <a:avLst/>
          </a:prstGeom>
        </p:spPr>
        <p:txBody>
          <a:bodyPr vert="horz" lIns="91440" tIns="45720" rIns="91440" bIns="45720" rtlCol="0"/>
          <a:lstStyle>
            <a:lvl1pPr algn="l">
              <a:defRPr sz="1200"/>
            </a:lvl1pPr>
          </a:lstStyle>
          <a:p>
            <a:endParaRPr lang="nl-BE">
              <a:latin typeface="FlandersArtSans-Regular" panose="00000500000000000000" pitchFamily="2" charset="0"/>
            </a:endParaRPr>
          </a:p>
        </p:txBody>
      </p:sp>
      <p:sp>
        <p:nvSpPr>
          <p:cNvPr id="9" name="Date Placeholder 2"/>
          <p:cNvSpPr>
            <a:spLocks noGrp="1"/>
          </p:cNvSpPr>
          <p:nvPr>
            <p:ph type="dt" sz="quarter" idx="1"/>
          </p:nvPr>
        </p:nvSpPr>
        <p:spPr>
          <a:xfrm>
            <a:off x="4805058" y="194877"/>
            <a:ext cx="1442341" cy="303179"/>
          </a:xfrm>
          <a:prstGeom prst="rect">
            <a:avLst/>
          </a:prstGeom>
        </p:spPr>
        <p:txBody>
          <a:bodyPr vert="horz" lIns="91440" tIns="45720" rIns="91440" bIns="45720" rtlCol="0"/>
          <a:lstStyle>
            <a:lvl1pPr algn="r">
              <a:defRPr sz="1200"/>
            </a:lvl1pPr>
          </a:lstStyle>
          <a:p>
            <a:fld id="{BF415B66-BF51-4972-819E-6E18353EB769}" type="datetimeFigureOut">
              <a:rPr lang="nl-BE" smtClean="0"/>
              <a:t>13/03/2020</a:t>
            </a:fld>
            <a:endParaRPr lang="nl-BE"/>
          </a:p>
        </p:txBody>
      </p:sp>
      <p:sp>
        <p:nvSpPr>
          <p:cNvPr id="10" name="Footer Placeholder 3"/>
          <p:cNvSpPr>
            <a:spLocks noGrp="1"/>
          </p:cNvSpPr>
          <p:nvPr>
            <p:ph type="ftr" sz="quarter" idx="4"/>
          </p:nvPr>
        </p:nvSpPr>
        <p:spPr>
          <a:xfrm>
            <a:off x="463541" y="9428582"/>
            <a:ext cx="3314065" cy="303179"/>
          </a:xfrm>
          <a:prstGeom prst="rect">
            <a:avLst/>
          </a:prstGeom>
        </p:spPr>
        <p:txBody>
          <a:bodyPr vert="horz" lIns="91440" tIns="45720" rIns="91440" bIns="45720" rtlCol="0" anchor="b"/>
          <a:lstStyle>
            <a:lvl1pPr algn="l">
              <a:defRPr sz="1200"/>
            </a:lvl1pPr>
          </a:lstStyle>
          <a:p>
            <a:endParaRPr lang="nl-BE"/>
          </a:p>
        </p:txBody>
      </p:sp>
      <p:sp>
        <p:nvSpPr>
          <p:cNvPr id="11" name="Slide Number Placeholder 4"/>
          <p:cNvSpPr>
            <a:spLocks noGrp="1"/>
          </p:cNvSpPr>
          <p:nvPr>
            <p:ph type="sldNum" sz="quarter" idx="5"/>
          </p:nvPr>
        </p:nvSpPr>
        <p:spPr>
          <a:xfrm>
            <a:off x="5505302" y="9428584"/>
            <a:ext cx="742096" cy="303178"/>
          </a:xfrm>
          <a:prstGeom prst="rect">
            <a:avLst/>
          </a:prstGeom>
        </p:spPr>
        <p:txBody>
          <a:bodyPr vert="horz" lIns="91440" tIns="45720" rIns="91440" bIns="45720" rtlCol="0" anchor="b"/>
          <a:lstStyle>
            <a:lvl1pPr algn="r">
              <a:defRPr sz="1200"/>
            </a:lvl1pPr>
          </a:lstStyle>
          <a:p>
            <a:fld id="{31D57D71-DFD4-49A2-8FE9-9156F9579F84}" type="slidenum">
              <a:rPr lang="nl-BE" smtClean="0">
                <a:latin typeface="FlandersArtSans-Regular" panose="00000500000000000000" pitchFamily="2" charset="0"/>
              </a:rPr>
              <a:t>‹nr.›</a:t>
            </a:fld>
            <a:endParaRPr lang="nl-BE">
              <a:latin typeface="FlandersArtSans-Regular" panose="00000500000000000000" pitchFamily="2" charset="0"/>
            </a:endParaRPr>
          </a:p>
        </p:txBody>
      </p:sp>
    </p:spTree>
    <p:extLst>
      <p:ext uri="{BB962C8B-B14F-4D97-AF65-F5344CB8AC3E}">
        <p14:creationId xmlns:p14="http://schemas.microsoft.com/office/powerpoint/2010/main" val="2944797008"/>
      </p:ext>
    </p:extLst>
  </p:cSld>
  <p:clrMap bg1="lt1" tx1="dk1" bg2="lt2" tx2="dk2" accent1="accent1" accent2="accent2" accent3="accent3" accent4="accent4" accent5="accent5" accent6="accent6" hlink="hlink" folHlink="folHlink"/>
  <p:hf dt="0"/>
  <p:notesStyle>
    <a:lvl1pPr marL="171419" indent="-171419" algn="l" defTabSz="914235" rtl="0" eaLnBrk="1" latinLnBrk="0" hangingPunct="1">
      <a:buFont typeface="FlandersArtSans-Regular" panose="00000500000000000000" pitchFamily="2" charset="0"/>
      <a:buChar char="&gt;"/>
      <a:defRPr sz="1200" kern="1200">
        <a:solidFill>
          <a:schemeClr val="tx1"/>
        </a:solidFill>
        <a:latin typeface="FlandersArtSans-Regular" panose="00000500000000000000" pitchFamily="2" charset="0"/>
        <a:ea typeface="+mn-ea"/>
        <a:cs typeface="+mn-cs"/>
      </a:defRPr>
    </a:lvl1pPr>
    <a:lvl2pPr marL="360000" indent="-171419" algn="l" defTabSz="914235" rtl="0" eaLnBrk="1" latinLnBrk="0" hangingPunct="1">
      <a:buFont typeface="Wingdings" panose="05000000000000000000" pitchFamily="2" charset="2"/>
      <a:buChar char="§"/>
      <a:defRPr sz="1200" kern="1200">
        <a:solidFill>
          <a:schemeClr val="tx1"/>
        </a:solidFill>
        <a:latin typeface="FlandersArtSans-Regular" panose="00000500000000000000" pitchFamily="2" charset="0"/>
        <a:ea typeface="+mn-ea"/>
        <a:cs typeface="+mn-cs"/>
      </a:defRPr>
    </a:lvl2pPr>
    <a:lvl3pPr marL="540000" indent="-171419" algn="l" defTabSz="914235" rtl="0" eaLnBrk="1" latinLnBrk="0" hangingPunct="1">
      <a:buFont typeface="FlandersArtSans-Regular" panose="00000500000000000000" pitchFamily="2" charset="0"/>
      <a:buChar char="&gt;"/>
      <a:defRPr sz="1200" kern="1200">
        <a:solidFill>
          <a:schemeClr val="tx1"/>
        </a:solidFill>
        <a:latin typeface="FlandersArtSans-Regular" panose="00000500000000000000" pitchFamily="2" charset="0"/>
        <a:ea typeface="+mn-ea"/>
        <a:cs typeface="+mn-cs"/>
      </a:defRPr>
    </a:lvl3pPr>
    <a:lvl4pPr marL="720000" indent="-171419" algn="l" defTabSz="914235" rtl="0" eaLnBrk="1" latinLnBrk="0" hangingPunct="1">
      <a:buFont typeface="Wingdings" panose="05000000000000000000" pitchFamily="2" charset="2"/>
      <a:buChar char="§"/>
      <a:defRPr sz="1200" kern="1200">
        <a:solidFill>
          <a:schemeClr val="tx1"/>
        </a:solidFill>
        <a:latin typeface="FlandersArtSans-Regular" panose="00000500000000000000" pitchFamily="2" charset="0"/>
        <a:ea typeface="+mn-ea"/>
        <a:cs typeface="+mn-cs"/>
      </a:defRPr>
    </a:lvl4pPr>
    <a:lvl5pPr marL="900000" indent="-171419" algn="l" defTabSz="914235" rtl="0" eaLnBrk="1" latinLnBrk="0" hangingPunct="1">
      <a:buFont typeface="FlandersArtSans-Regular" panose="00000500000000000000" pitchFamily="2" charset="0"/>
      <a:buChar char="&gt;"/>
      <a:defRPr sz="1200" kern="1200">
        <a:solidFill>
          <a:schemeClr val="tx1"/>
        </a:solidFill>
        <a:latin typeface="FlandersArtSans-Regular" panose="00000500000000000000" pitchFamily="2" charset="0"/>
        <a:ea typeface="+mn-ea"/>
        <a:cs typeface="+mn-cs"/>
      </a:defRPr>
    </a:lvl5pPr>
    <a:lvl6pPr marL="2285588" algn="l" defTabSz="914235" rtl="0" eaLnBrk="1" latinLnBrk="0" hangingPunct="1">
      <a:defRPr sz="1200" kern="1200">
        <a:solidFill>
          <a:schemeClr val="tx1"/>
        </a:solidFill>
        <a:latin typeface="+mn-lt"/>
        <a:ea typeface="+mn-ea"/>
        <a:cs typeface="+mn-cs"/>
      </a:defRPr>
    </a:lvl6pPr>
    <a:lvl7pPr marL="2742705" algn="l" defTabSz="914235" rtl="0" eaLnBrk="1" latinLnBrk="0" hangingPunct="1">
      <a:defRPr sz="1200" kern="1200">
        <a:solidFill>
          <a:schemeClr val="tx1"/>
        </a:solidFill>
        <a:latin typeface="+mn-lt"/>
        <a:ea typeface="+mn-ea"/>
        <a:cs typeface="+mn-cs"/>
      </a:defRPr>
    </a:lvl7pPr>
    <a:lvl8pPr marL="3199823" algn="l" defTabSz="914235" rtl="0" eaLnBrk="1" latinLnBrk="0" hangingPunct="1">
      <a:defRPr sz="1200" kern="1200">
        <a:solidFill>
          <a:schemeClr val="tx1"/>
        </a:solidFill>
        <a:latin typeface="+mn-lt"/>
        <a:ea typeface="+mn-ea"/>
        <a:cs typeface="+mn-cs"/>
      </a:defRPr>
    </a:lvl8pPr>
    <a:lvl9pPr marL="3656940" algn="l" defTabSz="91423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Header Placeholder 3"/>
          <p:cNvSpPr>
            <a:spLocks noGrp="1"/>
          </p:cNvSpPr>
          <p:nvPr>
            <p:ph type="hdr" sz="quarter" idx="10"/>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D57D71-DFD4-49A2-8FE9-9156F9579F84}" type="slidenum">
              <a:rPr lang="nl-BE" smtClean="0">
                <a:latin typeface="FlandersArtSans-Regular" panose="00000500000000000000" pitchFamily="2" charset="0"/>
              </a:rPr>
              <a:t>1</a:t>
            </a:fld>
            <a:endParaRPr lang="nl-BE">
              <a:latin typeface="FlandersArtSans-Regular" panose="00000500000000000000" pitchFamily="2" charset="0"/>
            </a:endParaRPr>
          </a:p>
        </p:txBody>
      </p:sp>
    </p:spTree>
    <p:extLst>
      <p:ext uri="{BB962C8B-B14F-4D97-AF65-F5344CB8AC3E}">
        <p14:creationId xmlns:p14="http://schemas.microsoft.com/office/powerpoint/2010/main" val="1756092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endParaRPr lang="nl-BE">
              <a:latin typeface="FlandersArtSans-Regular" panose="00000500000000000000" pitchFamily="2" charset="0"/>
            </a:endParaRPr>
          </a:p>
        </p:txBody>
      </p:sp>
      <p:sp>
        <p:nvSpPr>
          <p:cNvPr id="5" name="Tijdelijke aanduiding voor voettekst 4"/>
          <p:cNvSpPr>
            <a:spLocks noGrp="1"/>
          </p:cNvSpPr>
          <p:nvPr>
            <p:ph type="ftr" sz="quarter" idx="4"/>
          </p:nvPr>
        </p:nvSpPr>
        <p:spPr/>
        <p:txBody>
          <a:bodyPr/>
          <a:lstStyle/>
          <a:p>
            <a:endParaRPr lang="nl-BE"/>
          </a:p>
        </p:txBody>
      </p:sp>
      <p:sp>
        <p:nvSpPr>
          <p:cNvPr id="6" name="Tijdelijke aanduiding voor dianumm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45</a:t>
            </a:fld>
            <a:endParaRPr lang="nl-BE">
              <a:latin typeface="FlandersArtSans-Regular" panose="00000500000000000000" pitchFamily="2" charset="0"/>
            </a:endParaRPr>
          </a:p>
        </p:txBody>
      </p:sp>
    </p:spTree>
    <p:extLst>
      <p:ext uri="{BB962C8B-B14F-4D97-AF65-F5344CB8AC3E}">
        <p14:creationId xmlns:p14="http://schemas.microsoft.com/office/powerpoint/2010/main" val="3531204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endParaRPr lang="nl-BE">
              <a:latin typeface="FlandersArtSans-Regular" panose="00000500000000000000" pitchFamily="2" charset="0"/>
            </a:endParaRPr>
          </a:p>
        </p:txBody>
      </p:sp>
      <p:sp>
        <p:nvSpPr>
          <p:cNvPr id="5" name="Tijdelijke aanduiding voor voettekst 4"/>
          <p:cNvSpPr>
            <a:spLocks noGrp="1"/>
          </p:cNvSpPr>
          <p:nvPr>
            <p:ph type="ftr" sz="quarter" idx="4"/>
          </p:nvPr>
        </p:nvSpPr>
        <p:spPr/>
        <p:txBody>
          <a:bodyPr/>
          <a:lstStyle/>
          <a:p>
            <a:endParaRPr lang="nl-BE"/>
          </a:p>
        </p:txBody>
      </p:sp>
      <p:sp>
        <p:nvSpPr>
          <p:cNvPr id="6" name="Tijdelijke aanduiding voor dianumm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51</a:t>
            </a:fld>
            <a:endParaRPr lang="nl-BE">
              <a:latin typeface="FlandersArtSans-Regular" panose="00000500000000000000" pitchFamily="2" charset="0"/>
            </a:endParaRPr>
          </a:p>
        </p:txBody>
      </p:sp>
    </p:spTree>
    <p:extLst>
      <p:ext uri="{BB962C8B-B14F-4D97-AF65-F5344CB8AC3E}">
        <p14:creationId xmlns:p14="http://schemas.microsoft.com/office/powerpoint/2010/main" val="3602818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5" indent="-170815">
              <a:buNone/>
            </a:pPr>
            <a:endParaRPr lang="en-US">
              <a:latin typeface="Calibri"/>
              <a:cs typeface="Calibri"/>
            </a:endParaRPr>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53</a:t>
            </a:fld>
            <a:endParaRPr lang="nl-BE">
              <a:latin typeface="FlandersArtSans-Regular" panose="00000500000000000000" pitchFamily="2" charset="0"/>
            </a:endParaRPr>
          </a:p>
        </p:txBody>
      </p:sp>
    </p:spTree>
    <p:extLst>
      <p:ext uri="{BB962C8B-B14F-4D97-AF65-F5344CB8AC3E}">
        <p14:creationId xmlns:p14="http://schemas.microsoft.com/office/powerpoint/2010/main" val="1063329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5" indent="-170815">
              <a:buNone/>
            </a:pPr>
            <a:endParaRPr lang="en-US">
              <a:latin typeface="Calibri"/>
              <a:cs typeface="Calibri"/>
            </a:endParaRPr>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54</a:t>
            </a:fld>
            <a:endParaRPr lang="nl-BE">
              <a:latin typeface="FlandersArtSans-Regular" panose="00000500000000000000" pitchFamily="2" charset="0"/>
            </a:endParaRPr>
          </a:p>
        </p:txBody>
      </p:sp>
    </p:spTree>
    <p:extLst>
      <p:ext uri="{BB962C8B-B14F-4D97-AF65-F5344CB8AC3E}">
        <p14:creationId xmlns:p14="http://schemas.microsoft.com/office/powerpoint/2010/main" val="298893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5" indent="-170815">
              <a:buNone/>
            </a:pPr>
            <a:endParaRPr lang="en-US">
              <a:latin typeface="Calibri"/>
              <a:cs typeface="Calibri"/>
            </a:endParaRPr>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55</a:t>
            </a:fld>
            <a:endParaRPr lang="nl-BE">
              <a:latin typeface="FlandersArtSans-Regular" panose="00000500000000000000" pitchFamily="2" charset="0"/>
            </a:endParaRPr>
          </a:p>
        </p:txBody>
      </p:sp>
    </p:spTree>
    <p:extLst>
      <p:ext uri="{BB962C8B-B14F-4D97-AF65-F5344CB8AC3E}">
        <p14:creationId xmlns:p14="http://schemas.microsoft.com/office/powerpoint/2010/main" val="4133342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5" indent="-170815">
              <a:buNone/>
            </a:pPr>
            <a:endParaRPr lang="en-US">
              <a:latin typeface="Calibri"/>
              <a:cs typeface="Calibri"/>
            </a:endParaRPr>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56</a:t>
            </a:fld>
            <a:endParaRPr lang="nl-BE">
              <a:latin typeface="FlandersArtSans-Regular" panose="00000500000000000000" pitchFamily="2" charset="0"/>
            </a:endParaRPr>
          </a:p>
        </p:txBody>
      </p:sp>
    </p:spTree>
    <p:extLst>
      <p:ext uri="{BB962C8B-B14F-4D97-AF65-F5344CB8AC3E}">
        <p14:creationId xmlns:p14="http://schemas.microsoft.com/office/powerpoint/2010/main" val="2250225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5" indent="-170815">
              <a:buNone/>
            </a:pPr>
            <a:endParaRPr lang="en-US">
              <a:latin typeface="Calibri"/>
              <a:cs typeface="Calibri"/>
            </a:endParaRPr>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57</a:t>
            </a:fld>
            <a:endParaRPr lang="nl-BE">
              <a:latin typeface="FlandersArtSans-Regular" panose="00000500000000000000" pitchFamily="2" charset="0"/>
            </a:endParaRPr>
          </a:p>
        </p:txBody>
      </p:sp>
    </p:spTree>
    <p:extLst>
      <p:ext uri="{BB962C8B-B14F-4D97-AF65-F5344CB8AC3E}">
        <p14:creationId xmlns:p14="http://schemas.microsoft.com/office/powerpoint/2010/main" val="2756076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5" indent="-170815">
              <a:buNone/>
            </a:pPr>
            <a:endParaRPr lang="en-US">
              <a:latin typeface="Calibri"/>
              <a:cs typeface="Calibri"/>
            </a:endParaRPr>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58</a:t>
            </a:fld>
            <a:endParaRPr lang="nl-BE">
              <a:latin typeface="FlandersArtSans-Regular" panose="00000500000000000000" pitchFamily="2" charset="0"/>
            </a:endParaRPr>
          </a:p>
        </p:txBody>
      </p:sp>
    </p:spTree>
    <p:extLst>
      <p:ext uri="{BB962C8B-B14F-4D97-AF65-F5344CB8AC3E}">
        <p14:creationId xmlns:p14="http://schemas.microsoft.com/office/powerpoint/2010/main" val="2637299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5" indent="-170815">
              <a:buNone/>
            </a:pPr>
            <a:endParaRPr lang="en-US">
              <a:latin typeface="Calibri"/>
              <a:cs typeface="Calibri"/>
            </a:endParaRPr>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59</a:t>
            </a:fld>
            <a:endParaRPr lang="nl-BE">
              <a:latin typeface="FlandersArtSans-Regular" panose="00000500000000000000" pitchFamily="2" charset="0"/>
            </a:endParaRPr>
          </a:p>
        </p:txBody>
      </p:sp>
    </p:spTree>
    <p:extLst>
      <p:ext uri="{BB962C8B-B14F-4D97-AF65-F5344CB8AC3E}">
        <p14:creationId xmlns:p14="http://schemas.microsoft.com/office/powerpoint/2010/main" val="975673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5" indent="-170815">
              <a:buNone/>
            </a:pPr>
            <a:endParaRPr lang="en-US">
              <a:latin typeface="Calibri"/>
              <a:cs typeface="Calibri"/>
            </a:endParaRPr>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60</a:t>
            </a:fld>
            <a:endParaRPr lang="nl-BE">
              <a:latin typeface="FlandersArtSans-Regular" panose="00000500000000000000" pitchFamily="2" charset="0"/>
            </a:endParaRPr>
          </a:p>
        </p:txBody>
      </p:sp>
    </p:spTree>
    <p:extLst>
      <p:ext uri="{BB962C8B-B14F-4D97-AF65-F5344CB8AC3E}">
        <p14:creationId xmlns:p14="http://schemas.microsoft.com/office/powerpoint/2010/main" val="326967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endParaRPr lang="nl-BE">
              <a:latin typeface="FlandersArtSans-Regular" panose="00000500000000000000" pitchFamily="2" charset="0"/>
            </a:endParaRPr>
          </a:p>
        </p:txBody>
      </p:sp>
      <p:sp>
        <p:nvSpPr>
          <p:cNvPr id="5" name="Tijdelijke aanduiding voor voettekst 4"/>
          <p:cNvSpPr>
            <a:spLocks noGrp="1"/>
          </p:cNvSpPr>
          <p:nvPr>
            <p:ph type="ftr" sz="quarter" idx="4"/>
          </p:nvPr>
        </p:nvSpPr>
        <p:spPr/>
        <p:txBody>
          <a:bodyPr/>
          <a:lstStyle/>
          <a:p>
            <a:endParaRPr lang="nl-BE"/>
          </a:p>
        </p:txBody>
      </p:sp>
      <p:sp>
        <p:nvSpPr>
          <p:cNvPr id="6" name="Tijdelijke aanduiding voor dianumm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3</a:t>
            </a:fld>
            <a:endParaRPr lang="nl-BE">
              <a:latin typeface="FlandersArtSans-Regular" panose="00000500000000000000" pitchFamily="2" charset="0"/>
            </a:endParaRPr>
          </a:p>
        </p:txBody>
      </p:sp>
    </p:spTree>
    <p:extLst>
      <p:ext uri="{BB962C8B-B14F-4D97-AF65-F5344CB8AC3E}">
        <p14:creationId xmlns:p14="http://schemas.microsoft.com/office/powerpoint/2010/main" val="591510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endParaRPr lang="nl-BE">
              <a:latin typeface="FlandersArtSans-Regular" panose="00000500000000000000" pitchFamily="2" charset="0"/>
            </a:endParaRPr>
          </a:p>
        </p:txBody>
      </p:sp>
      <p:sp>
        <p:nvSpPr>
          <p:cNvPr id="5" name="Tijdelijke aanduiding voor voettekst 4"/>
          <p:cNvSpPr>
            <a:spLocks noGrp="1"/>
          </p:cNvSpPr>
          <p:nvPr>
            <p:ph type="ftr" sz="quarter" idx="4"/>
          </p:nvPr>
        </p:nvSpPr>
        <p:spPr/>
        <p:txBody>
          <a:bodyPr/>
          <a:lstStyle/>
          <a:p>
            <a:endParaRPr lang="nl-BE"/>
          </a:p>
        </p:txBody>
      </p:sp>
      <p:sp>
        <p:nvSpPr>
          <p:cNvPr id="6" name="Tijdelijke aanduiding voor dianumm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62</a:t>
            </a:fld>
            <a:endParaRPr lang="nl-BE">
              <a:latin typeface="FlandersArtSans-Regular" panose="00000500000000000000" pitchFamily="2" charset="0"/>
            </a:endParaRPr>
          </a:p>
        </p:txBody>
      </p:sp>
    </p:spTree>
    <p:extLst>
      <p:ext uri="{BB962C8B-B14F-4D97-AF65-F5344CB8AC3E}">
        <p14:creationId xmlns:p14="http://schemas.microsoft.com/office/powerpoint/2010/main" val="3603074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endParaRPr lang="nl-BE">
              <a:latin typeface="FlandersArtSans-Regular" panose="00000500000000000000" pitchFamily="2" charset="0"/>
            </a:endParaRPr>
          </a:p>
        </p:txBody>
      </p:sp>
      <p:sp>
        <p:nvSpPr>
          <p:cNvPr id="5" name="Tijdelijke aanduiding voor voettekst 4"/>
          <p:cNvSpPr>
            <a:spLocks noGrp="1"/>
          </p:cNvSpPr>
          <p:nvPr>
            <p:ph type="ftr" sz="quarter" idx="4"/>
          </p:nvPr>
        </p:nvSpPr>
        <p:spPr/>
        <p:txBody>
          <a:bodyPr/>
          <a:lstStyle/>
          <a:p>
            <a:endParaRPr lang="nl-BE"/>
          </a:p>
        </p:txBody>
      </p:sp>
      <p:sp>
        <p:nvSpPr>
          <p:cNvPr id="6" name="Tijdelijke aanduiding voor dianumm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9</a:t>
            </a:fld>
            <a:endParaRPr lang="nl-BE">
              <a:latin typeface="FlandersArtSans-Regular" panose="00000500000000000000" pitchFamily="2" charset="0"/>
            </a:endParaRPr>
          </a:p>
        </p:txBody>
      </p:sp>
    </p:spTree>
    <p:extLst>
      <p:ext uri="{BB962C8B-B14F-4D97-AF65-F5344CB8AC3E}">
        <p14:creationId xmlns:p14="http://schemas.microsoft.com/office/powerpoint/2010/main" val="95449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endParaRPr lang="nl-BE">
              <a:latin typeface="FlandersArtSans-Regular" panose="00000500000000000000" pitchFamily="2" charset="0"/>
            </a:endParaRPr>
          </a:p>
        </p:txBody>
      </p:sp>
      <p:sp>
        <p:nvSpPr>
          <p:cNvPr id="5" name="Tijdelijke aanduiding voor voettekst 4"/>
          <p:cNvSpPr>
            <a:spLocks noGrp="1"/>
          </p:cNvSpPr>
          <p:nvPr>
            <p:ph type="ftr" sz="quarter" idx="4"/>
          </p:nvPr>
        </p:nvSpPr>
        <p:spPr/>
        <p:txBody>
          <a:bodyPr/>
          <a:lstStyle/>
          <a:p>
            <a:endParaRPr lang="nl-BE"/>
          </a:p>
        </p:txBody>
      </p:sp>
      <p:sp>
        <p:nvSpPr>
          <p:cNvPr id="6" name="Tijdelijke aanduiding voor dianumm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13</a:t>
            </a:fld>
            <a:endParaRPr lang="nl-BE">
              <a:latin typeface="FlandersArtSans-Regular" panose="00000500000000000000" pitchFamily="2" charset="0"/>
            </a:endParaRPr>
          </a:p>
        </p:txBody>
      </p:sp>
    </p:spTree>
    <p:extLst>
      <p:ext uri="{BB962C8B-B14F-4D97-AF65-F5344CB8AC3E}">
        <p14:creationId xmlns:p14="http://schemas.microsoft.com/office/powerpoint/2010/main" val="3981422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endParaRPr lang="nl-BE">
              <a:latin typeface="FlandersArtSans-Regular" panose="00000500000000000000" pitchFamily="2" charset="0"/>
            </a:endParaRPr>
          </a:p>
        </p:txBody>
      </p:sp>
      <p:sp>
        <p:nvSpPr>
          <p:cNvPr id="5" name="Tijdelijke aanduiding voor voettekst 4"/>
          <p:cNvSpPr>
            <a:spLocks noGrp="1"/>
          </p:cNvSpPr>
          <p:nvPr>
            <p:ph type="ftr" sz="quarter" idx="4"/>
          </p:nvPr>
        </p:nvSpPr>
        <p:spPr/>
        <p:txBody>
          <a:bodyPr/>
          <a:lstStyle/>
          <a:p>
            <a:endParaRPr lang="nl-BE"/>
          </a:p>
        </p:txBody>
      </p:sp>
      <p:sp>
        <p:nvSpPr>
          <p:cNvPr id="6" name="Tijdelijke aanduiding voor dianumm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17</a:t>
            </a:fld>
            <a:endParaRPr lang="nl-BE">
              <a:latin typeface="FlandersArtSans-Regular" panose="00000500000000000000" pitchFamily="2" charset="0"/>
            </a:endParaRPr>
          </a:p>
        </p:txBody>
      </p:sp>
    </p:spTree>
    <p:extLst>
      <p:ext uri="{BB962C8B-B14F-4D97-AF65-F5344CB8AC3E}">
        <p14:creationId xmlns:p14="http://schemas.microsoft.com/office/powerpoint/2010/main" val="179434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endParaRPr lang="nl-BE">
              <a:latin typeface="FlandersArtSans-Regular" panose="00000500000000000000" pitchFamily="2" charset="0"/>
            </a:endParaRPr>
          </a:p>
        </p:txBody>
      </p:sp>
      <p:sp>
        <p:nvSpPr>
          <p:cNvPr id="5" name="Tijdelijke aanduiding voor voettekst 4"/>
          <p:cNvSpPr>
            <a:spLocks noGrp="1"/>
          </p:cNvSpPr>
          <p:nvPr>
            <p:ph type="ftr" sz="quarter" idx="4"/>
          </p:nvPr>
        </p:nvSpPr>
        <p:spPr/>
        <p:txBody>
          <a:bodyPr/>
          <a:lstStyle/>
          <a:p>
            <a:endParaRPr lang="nl-BE"/>
          </a:p>
        </p:txBody>
      </p:sp>
      <p:sp>
        <p:nvSpPr>
          <p:cNvPr id="6" name="Tijdelijke aanduiding voor dianumm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24</a:t>
            </a:fld>
            <a:endParaRPr lang="nl-BE">
              <a:latin typeface="FlandersArtSans-Regular" panose="00000500000000000000" pitchFamily="2" charset="0"/>
            </a:endParaRPr>
          </a:p>
        </p:txBody>
      </p:sp>
    </p:spTree>
    <p:extLst>
      <p:ext uri="{BB962C8B-B14F-4D97-AF65-F5344CB8AC3E}">
        <p14:creationId xmlns:p14="http://schemas.microsoft.com/office/powerpoint/2010/main" val="2186471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endParaRPr lang="nl-BE">
              <a:latin typeface="FlandersArtSans-Regular" panose="00000500000000000000" pitchFamily="2" charset="0"/>
            </a:endParaRPr>
          </a:p>
        </p:txBody>
      </p:sp>
      <p:sp>
        <p:nvSpPr>
          <p:cNvPr id="5" name="Tijdelijke aanduiding voor voettekst 4"/>
          <p:cNvSpPr>
            <a:spLocks noGrp="1"/>
          </p:cNvSpPr>
          <p:nvPr>
            <p:ph type="ftr" sz="quarter" idx="4"/>
          </p:nvPr>
        </p:nvSpPr>
        <p:spPr/>
        <p:txBody>
          <a:bodyPr/>
          <a:lstStyle/>
          <a:p>
            <a:endParaRPr lang="nl-BE"/>
          </a:p>
        </p:txBody>
      </p:sp>
      <p:sp>
        <p:nvSpPr>
          <p:cNvPr id="6" name="Tijdelijke aanduiding voor dianumm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30</a:t>
            </a:fld>
            <a:endParaRPr lang="nl-BE">
              <a:latin typeface="FlandersArtSans-Regular" panose="00000500000000000000" pitchFamily="2" charset="0"/>
            </a:endParaRPr>
          </a:p>
        </p:txBody>
      </p:sp>
    </p:spTree>
    <p:extLst>
      <p:ext uri="{BB962C8B-B14F-4D97-AF65-F5344CB8AC3E}">
        <p14:creationId xmlns:p14="http://schemas.microsoft.com/office/powerpoint/2010/main" val="1897434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373636"/>
                </a:solidFill>
                <a:effectLst/>
                <a:uLnTx/>
                <a:uFillTx/>
                <a:latin typeface="Calibri"/>
                <a:ea typeface="+mn-ea"/>
                <a:cs typeface="+mn-cs"/>
              </a:rPr>
              <a:t>BC 31 - 4 december 2019 </a:t>
            </a:r>
          </a:p>
        </p:txBody>
      </p:sp>
      <p:sp>
        <p:nvSpPr>
          <p:cNvPr id="6" name="Tijdelijke aanduiding voor dianummer 5"/>
          <p:cNvSpPr>
            <a:spLocks noGrp="1"/>
          </p:cNvSpPr>
          <p:nvPr>
            <p:ph type="sldNum" sz="quarter" idx="5"/>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34</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1328231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373636"/>
                </a:solidFill>
                <a:effectLst/>
                <a:uLnTx/>
                <a:uFillTx/>
                <a:latin typeface="Calibri"/>
                <a:ea typeface="+mn-ea"/>
                <a:cs typeface="+mn-cs"/>
              </a:rPr>
              <a:t>BC 31 - 4 december 2019 </a:t>
            </a:r>
          </a:p>
        </p:txBody>
      </p:sp>
      <p:sp>
        <p:nvSpPr>
          <p:cNvPr id="6" name="Tijdelijke aanduiding voor dianummer 5"/>
          <p:cNvSpPr>
            <a:spLocks noGrp="1"/>
          </p:cNvSpPr>
          <p:nvPr>
            <p:ph type="sldNum" sz="quarter" idx="5"/>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1460073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54" name="Shape 54"/>
          <p:cNvSpPr/>
          <p:nvPr userDrawn="1"/>
        </p:nvSpPr>
        <p:spPr>
          <a:xfrm>
            <a:off x="2" y="0"/>
            <a:ext cx="9615725"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18835" y="0"/>
                </a:lnTo>
                <a:lnTo>
                  <a:pt x="21600" y="21600"/>
                </a:lnTo>
                <a:lnTo>
                  <a:pt x="33" y="21600"/>
                </a:lnTo>
                <a:lnTo>
                  <a:pt x="0" y="37"/>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56" name="image3.png"/>
          <p:cNvPicPr/>
          <p:nvPr/>
        </p:nvPicPr>
        <p:blipFill>
          <a:blip r:embed="rId2"/>
          <a:stretch>
            <a:fillRect/>
          </a:stretch>
        </p:blipFill>
        <p:spPr>
          <a:xfrm>
            <a:off x="700173" y="692695"/>
            <a:ext cx="1950001" cy="734484"/>
          </a:xfrm>
          <a:prstGeom prst="rect">
            <a:avLst/>
          </a:prstGeom>
          <a:ln w="12700">
            <a:miter lim="400000"/>
          </a:ln>
        </p:spPr>
      </p:pic>
      <p:sp>
        <p:nvSpPr>
          <p:cNvPr id="9" name="Subtitle 2"/>
          <p:cNvSpPr>
            <a:spLocks noGrp="1"/>
          </p:cNvSpPr>
          <p:nvPr>
            <p:ph type="subTitle" idx="1"/>
          </p:nvPr>
        </p:nvSpPr>
        <p:spPr>
          <a:xfrm>
            <a:off x="1028711" y="4509834"/>
            <a:ext cx="7434681"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0" name="Shape 7"/>
          <p:cNvSpPr>
            <a:spLocks noGrp="1"/>
          </p:cNvSpPr>
          <p:nvPr>
            <p:ph type="title"/>
          </p:nvPr>
        </p:nvSpPr>
        <p:spPr>
          <a:xfrm>
            <a:off x="1028712" y="1551752"/>
            <a:ext cx="7434681"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6" name="TextBox 15"/>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Tree>
    <p:extLst>
      <p:ext uri="{BB962C8B-B14F-4D97-AF65-F5344CB8AC3E}">
        <p14:creationId xmlns:p14="http://schemas.microsoft.com/office/powerpoint/2010/main" val="1970656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62524" y="365128"/>
            <a:ext cx="3023824" cy="1325563"/>
          </a:xfrm>
          <a:prstGeom prst="rect">
            <a:avLst/>
          </a:prstGeom>
        </p:spPr>
        <p:txBody>
          <a:bodyPr vert="horz" lIns="91440" tIns="45720" rIns="91440" bIns="45720" rtlCol="0" anchor="t">
            <a:normAutofit/>
          </a:bodyPr>
          <a:lstStyle>
            <a:lvl1pPr>
              <a:defRPr sz="2400">
                <a:latin typeface="FlandersArtSans-Bold" panose="00000800000000000000" pitchFamily="2" charset="0"/>
              </a:defRPr>
            </a:lvl1pPr>
          </a:lstStyle>
          <a:p>
            <a:r>
              <a:rPr lang="nl-NL"/>
              <a:t>Klik om de stijl te bewerken</a:t>
            </a:r>
            <a:endParaRPr lang="nl-BE"/>
          </a:p>
        </p:txBody>
      </p:sp>
      <p:sp>
        <p:nvSpPr>
          <p:cNvPr id="7" name="Shape 40"/>
          <p:cNvSpPr>
            <a:spLocks noGrp="1"/>
          </p:cNvSpPr>
          <p:nvPr>
            <p:ph type="body" idx="1"/>
          </p:nvPr>
        </p:nvSpPr>
        <p:spPr>
          <a:xfrm>
            <a:off x="662524" y="5892601"/>
            <a:ext cx="3023824"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10" name="Content Placeholder 2"/>
          <p:cNvSpPr>
            <a:spLocks noGrp="1"/>
          </p:cNvSpPr>
          <p:nvPr>
            <p:ph sz="quarter" idx="10"/>
          </p:nvPr>
        </p:nvSpPr>
        <p:spPr>
          <a:xfrm>
            <a:off x="3842570" y="365126"/>
            <a:ext cx="5382393" cy="6109416"/>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xx/xx/xxxx</a:t>
            </a:r>
          </a:p>
        </p:txBody>
      </p:sp>
    </p:spTree>
    <p:extLst>
      <p:ext uri="{BB962C8B-B14F-4D97-AF65-F5344CB8AC3E}">
        <p14:creationId xmlns:p14="http://schemas.microsoft.com/office/powerpoint/2010/main" val="1809176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0" name="Shape 40"/>
          <p:cNvSpPr>
            <a:spLocks noGrp="1"/>
          </p:cNvSpPr>
          <p:nvPr>
            <p:ph type="body" idx="1"/>
          </p:nvPr>
        </p:nvSpPr>
        <p:spPr>
          <a:xfrm>
            <a:off x="1432474" y="5817248"/>
            <a:ext cx="6963661"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3" name="Picture Placeholder 2"/>
          <p:cNvSpPr>
            <a:spLocks noGrp="1"/>
          </p:cNvSpPr>
          <p:nvPr>
            <p:ph type="pic" sz="quarter" idx="10"/>
          </p:nvPr>
        </p:nvSpPr>
        <p:spPr>
          <a:xfrm>
            <a:off x="1432472" y="1499129"/>
            <a:ext cx="6963662" cy="4168466"/>
          </a:xfrm>
        </p:spPr>
        <p:txBody>
          <a:bodyPr/>
          <a:lstStyle>
            <a:lvl1pPr marL="0" indent="0">
              <a:buNone/>
              <a:defRPr>
                <a:latin typeface="FlandersArtSans-Regular" panose="00000500000000000000" pitchFamily="2" charset="0"/>
              </a:defRPr>
            </a:lvl1pPr>
          </a:lstStyle>
          <a:p>
            <a:r>
              <a:rPr lang="nl-NL"/>
              <a:t>Klik op het pictogram als u een afbeelding wilt toevoegen</a:t>
            </a:r>
            <a:endParaRPr lang="nl-BE"/>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xx/xx/xxxx</a:t>
            </a:r>
          </a:p>
        </p:txBody>
      </p:sp>
    </p:spTree>
    <p:extLst>
      <p:ext uri="{BB962C8B-B14F-4D97-AF65-F5344CB8AC3E}">
        <p14:creationId xmlns:p14="http://schemas.microsoft.com/office/powerpoint/2010/main" val="3197967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54" name="Shape 54"/>
          <p:cNvSpPr/>
          <p:nvPr userDrawn="1"/>
        </p:nvSpPr>
        <p:spPr>
          <a:xfrm>
            <a:off x="2" y="0"/>
            <a:ext cx="9615725"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18835" y="0"/>
                </a:lnTo>
                <a:lnTo>
                  <a:pt x="21600" y="21600"/>
                </a:lnTo>
                <a:lnTo>
                  <a:pt x="33" y="21600"/>
                </a:lnTo>
                <a:lnTo>
                  <a:pt x="0" y="37"/>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56" name="image3.png"/>
          <p:cNvPicPr/>
          <p:nvPr/>
        </p:nvPicPr>
        <p:blipFill>
          <a:blip r:embed="rId2"/>
          <a:stretch>
            <a:fillRect/>
          </a:stretch>
        </p:blipFill>
        <p:spPr>
          <a:xfrm>
            <a:off x="700173" y="692695"/>
            <a:ext cx="1950001" cy="734484"/>
          </a:xfrm>
          <a:prstGeom prst="rect">
            <a:avLst/>
          </a:prstGeom>
          <a:ln w="12700">
            <a:miter lim="400000"/>
          </a:ln>
        </p:spPr>
      </p:pic>
      <p:sp>
        <p:nvSpPr>
          <p:cNvPr id="9" name="Subtitle 2"/>
          <p:cNvSpPr>
            <a:spLocks noGrp="1"/>
          </p:cNvSpPr>
          <p:nvPr>
            <p:ph type="subTitle" idx="1"/>
          </p:nvPr>
        </p:nvSpPr>
        <p:spPr>
          <a:xfrm>
            <a:off x="1028711" y="4509834"/>
            <a:ext cx="7434681"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0" name="Shape 7"/>
          <p:cNvSpPr>
            <a:spLocks noGrp="1"/>
          </p:cNvSpPr>
          <p:nvPr>
            <p:ph type="title"/>
          </p:nvPr>
        </p:nvSpPr>
        <p:spPr>
          <a:xfrm>
            <a:off x="1028712" y="1551752"/>
            <a:ext cx="7434681"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6" name="TextBox 15"/>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Tree>
    <p:extLst>
      <p:ext uri="{BB962C8B-B14F-4D97-AF65-F5344CB8AC3E}">
        <p14:creationId xmlns:p14="http://schemas.microsoft.com/office/powerpoint/2010/main" val="1970656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 2">
    <p:spTree>
      <p:nvGrpSpPr>
        <p:cNvPr id="1" name=""/>
        <p:cNvGrpSpPr/>
        <p:nvPr/>
      </p:nvGrpSpPr>
      <p:grpSpPr>
        <a:xfrm>
          <a:off x="0" y="0"/>
          <a:ext cx="0" cy="0"/>
          <a:chOff x="0" y="0"/>
          <a:chExt cx="0" cy="0"/>
        </a:xfrm>
      </p:grpSpPr>
      <p:sp>
        <p:nvSpPr>
          <p:cNvPr id="15" name="Shape 108"/>
          <p:cNvSpPr/>
          <p:nvPr userDrawn="1"/>
        </p:nvSpPr>
        <p:spPr>
          <a:xfrm>
            <a:off x="1" y="-21306"/>
            <a:ext cx="6861969" cy="68793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15" y="0"/>
                </a:lnTo>
                <a:lnTo>
                  <a:pt x="21600" y="21600"/>
                </a:lnTo>
                <a:lnTo>
                  <a:pt x="34" y="21600"/>
                </a:lnTo>
                <a:lnTo>
                  <a:pt x="0" y="0"/>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6" name="image3.png"/>
          <p:cNvPicPr/>
          <p:nvPr userDrawn="1"/>
        </p:nvPicPr>
        <p:blipFill>
          <a:blip r:embed="rId2"/>
          <a:stretch>
            <a:fillRect/>
          </a:stretch>
        </p:blipFill>
        <p:spPr>
          <a:xfrm>
            <a:off x="700173" y="692695"/>
            <a:ext cx="1950001" cy="734484"/>
          </a:xfrm>
          <a:prstGeom prst="rect">
            <a:avLst/>
          </a:prstGeom>
          <a:ln w="12700">
            <a:miter lim="400000"/>
          </a:ln>
        </p:spPr>
      </p:pic>
      <p:sp>
        <p:nvSpPr>
          <p:cNvPr id="10" name="Subtitle 2"/>
          <p:cNvSpPr>
            <a:spLocks noGrp="1"/>
          </p:cNvSpPr>
          <p:nvPr>
            <p:ph type="subTitle" idx="1"/>
          </p:nvPr>
        </p:nvSpPr>
        <p:spPr>
          <a:xfrm>
            <a:off x="1028712" y="4509834"/>
            <a:ext cx="5094419"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2" name="Shape 7"/>
          <p:cNvSpPr>
            <a:spLocks noGrp="1"/>
          </p:cNvSpPr>
          <p:nvPr>
            <p:ph type="title"/>
          </p:nvPr>
        </p:nvSpPr>
        <p:spPr>
          <a:xfrm>
            <a:off x="1028711" y="1551752"/>
            <a:ext cx="4236324"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7" name="TextBox 16"/>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pic>
        <p:nvPicPr>
          <p:cNvPr id="9" name="Picture 3" descr="C:\Users\dekocklu\Pictures\electrician_plug_it_in_400_wht_5536.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77202" y="2138759"/>
            <a:ext cx="1368152" cy="1824203"/>
          </a:xfrm>
          <a:prstGeom prst="rect">
            <a:avLst/>
          </a:prstGeom>
          <a:noFill/>
        </p:spPr>
      </p:pic>
      <p:pic>
        <p:nvPicPr>
          <p:cNvPr id="13" name="Picture 6" descr="C:\Users\dekocklu\Pictures\cyclist_clip_400_wht_5683.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54672" y="4313702"/>
            <a:ext cx="1013211" cy="16342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dekocklu\Pictures\jackhammer_the_concrete_400_wht_7525.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251489" y="3104031"/>
            <a:ext cx="1520270" cy="14252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dekocklu\Pictures\group_of_protesters_9442.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44016" y="4570641"/>
            <a:ext cx="1637009" cy="12048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dekocklu\Pictures\road_closed_sign_400_wht_10780.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544478" y="332056"/>
            <a:ext cx="1707011" cy="14936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dekocklu\Pictures\construction_pipes_turn_valve_400_wht_8575.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170246" y="296479"/>
            <a:ext cx="1610920" cy="17183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dekocklu\Pictures\bus_trip_400_wht_7013.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928989" y="2396552"/>
            <a:ext cx="1768866" cy="119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942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490" y="1"/>
            <a:ext cx="9555510" cy="5622356"/>
          </a:xfrm>
          <a:prstGeom prst="rect">
            <a:avLst/>
          </a:prstGeom>
          <a:noFill/>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2" name="Shape 7"/>
          <p:cNvSpPr>
            <a:spLocks noGrp="1"/>
          </p:cNvSpPr>
          <p:nvPr>
            <p:ph type="title"/>
          </p:nvPr>
        </p:nvSpPr>
        <p:spPr>
          <a:xfrm>
            <a:off x="1028712" y="1551752"/>
            <a:ext cx="7429500" cy="2794621"/>
          </a:xfrm>
          <a:prstGeom prst="rect">
            <a:avLst/>
          </a:prstGeom>
          <a:noFill/>
        </p:spPr>
        <p:txBody>
          <a:bodyPr anchor="b"/>
          <a:lstStyle>
            <a:lvl1pPr algn="l">
              <a:defRPr sz="3600">
                <a:solidFill>
                  <a:schemeClr val="accent1"/>
                </a:solidFill>
                <a:latin typeface="FlandersArtSans-Bold" panose="00000800000000000000" pitchFamily="2" charset="0"/>
              </a:defRPr>
            </a:lvl1pPr>
          </a:lstStyle>
          <a:p>
            <a:pPr lvl="0">
              <a:defRPr sz="1800" b="0"/>
            </a:pPr>
            <a:r>
              <a:rPr lang="nl-NL" sz="3600" b="1"/>
              <a:t>Klik om de stijl te bewerken</a:t>
            </a:r>
            <a:endParaRPr sz="3600" b="1"/>
          </a:p>
        </p:txBody>
      </p:sp>
      <p:sp>
        <p:nvSpPr>
          <p:cNvPr id="13"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171" y="687274"/>
            <a:ext cx="1950000" cy="701014"/>
          </a:xfrm>
          <a:prstGeom prst="rect">
            <a:avLst/>
          </a:prstGeom>
        </p:spPr>
      </p:pic>
      <p:sp>
        <p:nvSpPr>
          <p:cNvPr id="14" name="TextBox 13"/>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
        <p:nvSpPr>
          <p:cNvPr id="11" name="Subtitle 2"/>
          <p:cNvSpPr>
            <a:spLocks noGrp="1"/>
          </p:cNvSpPr>
          <p:nvPr>
            <p:ph type="subTitle" idx="1"/>
          </p:nvPr>
        </p:nvSpPr>
        <p:spPr>
          <a:xfrm>
            <a:off x="1028712" y="4509834"/>
            <a:ext cx="7429501" cy="948859"/>
          </a:xfrm>
          <a:noFill/>
        </p:spPr>
        <p:txBody>
          <a:bodyPr/>
          <a:lstStyle>
            <a:lvl1pPr marL="0" indent="0" algn="l">
              <a:buNone/>
              <a:defRPr sz="2400">
                <a:solidFill>
                  <a:schemeClr val="bg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1036797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7"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
        <p:nvSpPr>
          <p:cNvPr id="4"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838207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ussentitel 2">
    <p:spTree>
      <p:nvGrpSpPr>
        <p:cNvPr id="1" name=""/>
        <p:cNvGrpSpPr/>
        <p:nvPr/>
      </p:nvGrpSpPr>
      <p:grpSpPr>
        <a:xfrm>
          <a:off x="0" y="0"/>
          <a:ext cx="0" cy="0"/>
          <a:chOff x="0" y="0"/>
          <a:chExt cx="0" cy="0"/>
        </a:xfrm>
      </p:grpSpPr>
      <p:pic>
        <p:nvPicPr>
          <p:cNvPr id="10" name="image1.png"/>
          <p:cNvPicPr/>
          <p:nvPr/>
        </p:nvPicPr>
        <p:blipFill>
          <a:blip r:embed="rId2"/>
          <a:srcRect l="763" t="1399" r="6439" b="3435"/>
          <a:stretch>
            <a:fillRect/>
          </a:stretch>
        </p:blipFill>
        <p:spPr>
          <a:xfrm>
            <a:off x="350488" y="-1"/>
            <a:ext cx="9555512" cy="6858001"/>
          </a:xfrm>
          <a:prstGeom prst="rect">
            <a:avLst/>
          </a:prstGeom>
          <a:ln w="12700">
            <a:miter lim="400000"/>
          </a:ln>
        </p:spPr>
      </p:pic>
      <p:sp>
        <p:nvSpPr>
          <p:cNvPr id="5"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6"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Tree>
    <p:extLst>
      <p:ext uri="{BB962C8B-B14F-4D97-AF65-F5344CB8AC3E}">
        <p14:creationId xmlns:p14="http://schemas.microsoft.com/office/powerpoint/2010/main" val="2967338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9"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1"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12" name="Shape 5"/>
          <p:cNvSpPr>
            <a:spLocks noGrp="1"/>
          </p:cNvSpPr>
          <p:nvPr>
            <p:ph type="sldNum" sz="quarter" idx="4"/>
          </p:nvPr>
        </p:nvSpPr>
        <p:spPr>
          <a:xfrm>
            <a:off x="8115300" y="6584552"/>
            <a:ext cx="1109663" cy="218208"/>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endParaRPr lang="nl-BE"/>
          </a:p>
        </p:txBody>
      </p:sp>
    </p:spTree>
    <p:extLst>
      <p:ext uri="{BB962C8B-B14F-4D97-AF65-F5344CB8AC3E}">
        <p14:creationId xmlns:p14="http://schemas.microsoft.com/office/powerpoint/2010/main" val="2888153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dubbele Inhoud">
    <p:spTree>
      <p:nvGrpSpPr>
        <p:cNvPr id="1" name=""/>
        <p:cNvGrpSpPr/>
        <p:nvPr/>
      </p:nvGrpSpPr>
      <p:grpSpPr>
        <a:xfrm>
          <a:off x="0" y="0"/>
          <a:ext cx="0" cy="0"/>
          <a:chOff x="0" y="0"/>
          <a:chExt cx="0" cy="0"/>
        </a:xfrm>
      </p:grpSpPr>
      <p:sp>
        <p:nvSpPr>
          <p:cNvPr id="9" name="Content Placeholder 2"/>
          <p:cNvSpPr>
            <a:spLocks noGrp="1"/>
          </p:cNvSpPr>
          <p:nvPr>
            <p:ph sz="quarter" idx="10"/>
          </p:nvPr>
        </p:nvSpPr>
        <p:spPr>
          <a:xfrm>
            <a:off x="681038"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xx/xx/xxxx</a:t>
            </a:r>
          </a:p>
        </p:txBody>
      </p:sp>
      <p:sp>
        <p:nvSpPr>
          <p:cNvPr id="18" name="Content Placeholder 2"/>
          <p:cNvSpPr>
            <a:spLocks noGrp="1"/>
          </p:cNvSpPr>
          <p:nvPr>
            <p:ph sz="quarter" idx="11"/>
          </p:nvPr>
        </p:nvSpPr>
        <p:spPr>
          <a:xfrm>
            <a:off x="5040876"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Tree>
    <p:extLst>
      <p:ext uri="{BB962C8B-B14F-4D97-AF65-F5344CB8AC3E}">
        <p14:creationId xmlns:p14="http://schemas.microsoft.com/office/powerpoint/2010/main" val="2606312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kel Titel">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11"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2"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xx/xx/xxxx</a:t>
            </a:r>
          </a:p>
        </p:txBody>
      </p:sp>
    </p:spTree>
    <p:extLst>
      <p:ext uri="{BB962C8B-B14F-4D97-AF65-F5344CB8AC3E}">
        <p14:creationId xmlns:p14="http://schemas.microsoft.com/office/powerpoint/2010/main" val="224291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2">
    <p:spTree>
      <p:nvGrpSpPr>
        <p:cNvPr id="1" name=""/>
        <p:cNvGrpSpPr/>
        <p:nvPr/>
      </p:nvGrpSpPr>
      <p:grpSpPr>
        <a:xfrm>
          <a:off x="0" y="0"/>
          <a:ext cx="0" cy="0"/>
          <a:chOff x="0" y="0"/>
          <a:chExt cx="0" cy="0"/>
        </a:xfrm>
      </p:grpSpPr>
      <p:sp>
        <p:nvSpPr>
          <p:cNvPr id="15" name="Shape 108"/>
          <p:cNvSpPr/>
          <p:nvPr userDrawn="1"/>
        </p:nvSpPr>
        <p:spPr>
          <a:xfrm>
            <a:off x="1" y="-21306"/>
            <a:ext cx="6861969" cy="68793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15" y="0"/>
                </a:lnTo>
                <a:lnTo>
                  <a:pt x="21600" y="21600"/>
                </a:lnTo>
                <a:lnTo>
                  <a:pt x="34" y="21600"/>
                </a:lnTo>
                <a:lnTo>
                  <a:pt x="0" y="0"/>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6" name="image3.png"/>
          <p:cNvPicPr/>
          <p:nvPr userDrawn="1"/>
        </p:nvPicPr>
        <p:blipFill>
          <a:blip r:embed="rId2"/>
          <a:stretch>
            <a:fillRect/>
          </a:stretch>
        </p:blipFill>
        <p:spPr>
          <a:xfrm>
            <a:off x="700173" y="692695"/>
            <a:ext cx="1950001" cy="734484"/>
          </a:xfrm>
          <a:prstGeom prst="rect">
            <a:avLst/>
          </a:prstGeom>
          <a:ln w="12700">
            <a:miter lim="400000"/>
          </a:ln>
        </p:spPr>
      </p:pic>
      <p:sp>
        <p:nvSpPr>
          <p:cNvPr id="10" name="Subtitle 2"/>
          <p:cNvSpPr>
            <a:spLocks noGrp="1"/>
          </p:cNvSpPr>
          <p:nvPr>
            <p:ph type="subTitle" idx="1"/>
          </p:nvPr>
        </p:nvSpPr>
        <p:spPr>
          <a:xfrm>
            <a:off x="1028712" y="4509834"/>
            <a:ext cx="5094419"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2" name="Shape 7"/>
          <p:cNvSpPr>
            <a:spLocks noGrp="1"/>
          </p:cNvSpPr>
          <p:nvPr>
            <p:ph type="title"/>
          </p:nvPr>
        </p:nvSpPr>
        <p:spPr>
          <a:xfrm>
            <a:off x="1028711" y="1551752"/>
            <a:ext cx="4236324"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7" name="TextBox 16"/>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pic>
        <p:nvPicPr>
          <p:cNvPr id="9" name="Picture 3" descr="C:\Users\dekocklu\Pictures\electrician_plug_it_in_400_wht_5536.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77202" y="2138759"/>
            <a:ext cx="1368152" cy="1824203"/>
          </a:xfrm>
          <a:prstGeom prst="rect">
            <a:avLst/>
          </a:prstGeom>
          <a:noFill/>
        </p:spPr>
      </p:pic>
      <p:pic>
        <p:nvPicPr>
          <p:cNvPr id="13" name="Picture 6" descr="C:\Users\dekocklu\Pictures\cyclist_clip_400_wht_5683.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54672" y="4313702"/>
            <a:ext cx="1013211" cy="16342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dekocklu\Pictures\jackhammer_the_concrete_400_wht_7525.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251489" y="3104031"/>
            <a:ext cx="1520270" cy="14252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dekocklu\Pictures\group_of_protesters_9442.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44016" y="4570641"/>
            <a:ext cx="1637009" cy="12048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dekocklu\Pictures\road_closed_sign_400_wht_10780.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544478" y="332056"/>
            <a:ext cx="1707011" cy="14936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dekocklu\Pictures\construction_pipes_turn_valve_400_wht_8575.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170246" y="296479"/>
            <a:ext cx="1610920" cy="17183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dekocklu\Pictures\bus_trip_400_wht_7013.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928989" y="2396552"/>
            <a:ext cx="1768866" cy="119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942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6"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9"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0"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xx/xx/xxxx</a:t>
            </a:r>
          </a:p>
        </p:txBody>
      </p:sp>
    </p:spTree>
    <p:extLst>
      <p:ext uri="{BB962C8B-B14F-4D97-AF65-F5344CB8AC3E}">
        <p14:creationId xmlns:p14="http://schemas.microsoft.com/office/powerpoint/2010/main" val="3215655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62524" y="365128"/>
            <a:ext cx="3023824" cy="1325563"/>
          </a:xfrm>
          <a:prstGeom prst="rect">
            <a:avLst/>
          </a:prstGeom>
        </p:spPr>
        <p:txBody>
          <a:bodyPr vert="horz" lIns="91440" tIns="45720" rIns="91440" bIns="45720" rtlCol="0" anchor="t">
            <a:normAutofit/>
          </a:bodyPr>
          <a:lstStyle>
            <a:lvl1pPr>
              <a:defRPr sz="2400">
                <a:latin typeface="FlandersArtSans-Bold" panose="00000800000000000000" pitchFamily="2" charset="0"/>
              </a:defRPr>
            </a:lvl1pPr>
          </a:lstStyle>
          <a:p>
            <a:r>
              <a:rPr lang="nl-NL"/>
              <a:t>Klik om de stijl te bewerken</a:t>
            </a:r>
            <a:endParaRPr lang="nl-BE"/>
          </a:p>
        </p:txBody>
      </p:sp>
      <p:sp>
        <p:nvSpPr>
          <p:cNvPr id="7" name="Shape 40"/>
          <p:cNvSpPr>
            <a:spLocks noGrp="1"/>
          </p:cNvSpPr>
          <p:nvPr>
            <p:ph type="body" idx="1"/>
          </p:nvPr>
        </p:nvSpPr>
        <p:spPr>
          <a:xfrm>
            <a:off x="662524" y="5892601"/>
            <a:ext cx="3023824"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10" name="Content Placeholder 2"/>
          <p:cNvSpPr>
            <a:spLocks noGrp="1"/>
          </p:cNvSpPr>
          <p:nvPr>
            <p:ph sz="quarter" idx="10"/>
          </p:nvPr>
        </p:nvSpPr>
        <p:spPr>
          <a:xfrm>
            <a:off x="3842570" y="365126"/>
            <a:ext cx="5382393" cy="6109416"/>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xx/xx/xxxx</a:t>
            </a:r>
          </a:p>
        </p:txBody>
      </p:sp>
    </p:spTree>
    <p:extLst>
      <p:ext uri="{BB962C8B-B14F-4D97-AF65-F5344CB8AC3E}">
        <p14:creationId xmlns:p14="http://schemas.microsoft.com/office/powerpoint/2010/main" val="1809176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0" name="Shape 40"/>
          <p:cNvSpPr>
            <a:spLocks noGrp="1"/>
          </p:cNvSpPr>
          <p:nvPr>
            <p:ph type="body" idx="1"/>
          </p:nvPr>
        </p:nvSpPr>
        <p:spPr>
          <a:xfrm>
            <a:off x="1432474" y="5817248"/>
            <a:ext cx="6963661"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3" name="Picture Placeholder 2"/>
          <p:cNvSpPr>
            <a:spLocks noGrp="1"/>
          </p:cNvSpPr>
          <p:nvPr>
            <p:ph type="pic" sz="quarter" idx="10"/>
          </p:nvPr>
        </p:nvSpPr>
        <p:spPr>
          <a:xfrm>
            <a:off x="1432472" y="1499129"/>
            <a:ext cx="6963662" cy="4168466"/>
          </a:xfrm>
        </p:spPr>
        <p:txBody>
          <a:bodyPr/>
          <a:lstStyle>
            <a:lvl1pPr marL="0" indent="0">
              <a:buNone/>
              <a:defRPr>
                <a:latin typeface="FlandersArtSans-Regular" panose="00000500000000000000" pitchFamily="2" charset="0"/>
              </a:defRPr>
            </a:lvl1pPr>
          </a:lstStyle>
          <a:p>
            <a:r>
              <a:rPr lang="nl-NL"/>
              <a:t>Klik op het pictogram als u een afbeelding wilt toevoegen</a:t>
            </a:r>
            <a:endParaRPr lang="nl-BE"/>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xx/xx/xxxx</a:t>
            </a:r>
          </a:p>
        </p:txBody>
      </p:sp>
    </p:spTree>
    <p:extLst>
      <p:ext uri="{BB962C8B-B14F-4D97-AF65-F5344CB8AC3E}">
        <p14:creationId xmlns:p14="http://schemas.microsoft.com/office/powerpoint/2010/main" val="3197967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54" name="Shape 54"/>
          <p:cNvSpPr/>
          <p:nvPr userDrawn="1"/>
        </p:nvSpPr>
        <p:spPr>
          <a:xfrm>
            <a:off x="2" y="0"/>
            <a:ext cx="9615725"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18835" y="0"/>
                </a:lnTo>
                <a:lnTo>
                  <a:pt x="21600" y="21600"/>
                </a:lnTo>
                <a:lnTo>
                  <a:pt x="33" y="21600"/>
                </a:lnTo>
                <a:lnTo>
                  <a:pt x="0" y="37"/>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56" name="image3.png"/>
          <p:cNvPicPr/>
          <p:nvPr/>
        </p:nvPicPr>
        <p:blipFill>
          <a:blip r:embed="rId2"/>
          <a:stretch>
            <a:fillRect/>
          </a:stretch>
        </p:blipFill>
        <p:spPr>
          <a:xfrm>
            <a:off x="700173" y="692695"/>
            <a:ext cx="1950001" cy="734484"/>
          </a:xfrm>
          <a:prstGeom prst="rect">
            <a:avLst/>
          </a:prstGeom>
          <a:ln w="12700">
            <a:miter lim="400000"/>
          </a:ln>
        </p:spPr>
      </p:pic>
      <p:sp>
        <p:nvSpPr>
          <p:cNvPr id="9" name="Subtitle 2"/>
          <p:cNvSpPr>
            <a:spLocks noGrp="1"/>
          </p:cNvSpPr>
          <p:nvPr>
            <p:ph type="subTitle" idx="1"/>
          </p:nvPr>
        </p:nvSpPr>
        <p:spPr>
          <a:xfrm>
            <a:off x="1028711" y="4509834"/>
            <a:ext cx="7434681"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0" name="Shape 7"/>
          <p:cNvSpPr>
            <a:spLocks noGrp="1"/>
          </p:cNvSpPr>
          <p:nvPr>
            <p:ph type="title"/>
          </p:nvPr>
        </p:nvSpPr>
        <p:spPr>
          <a:xfrm>
            <a:off x="1028712" y="1551752"/>
            <a:ext cx="7434681"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6" name="TextBox 15"/>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Tree>
    <p:extLst>
      <p:ext uri="{BB962C8B-B14F-4D97-AF65-F5344CB8AC3E}">
        <p14:creationId xmlns:p14="http://schemas.microsoft.com/office/powerpoint/2010/main" val="2340105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 2">
    <p:spTree>
      <p:nvGrpSpPr>
        <p:cNvPr id="1" name=""/>
        <p:cNvGrpSpPr/>
        <p:nvPr/>
      </p:nvGrpSpPr>
      <p:grpSpPr>
        <a:xfrm>
          <a:off x="0" y="0"/>
          <a:ext cx="0" cy="0"/>
          <a:chOff x="0" y="0"/>
          <a:chExt cx="0" cy="0"/>
        </a:xfrm>
      </p:grpSpPr>
      <p:sp>
        <p:nvSpPr>
          <p:cNvPr id="15" name="Shape 108"/>
          <p:cNvSpPr/>
          <p:nvPr userDrawn="1"/>
        </p:nvSpPr>
        <p:spPr>
          <a:xfrm>
            <a:off x="1" y="-21306"/>
            <a:ext cx="6861969" cy="68793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15" y="0"/>
                </a:lnTo>
                <a:lnTo>
                  <a:pt x="21600" y="21600"/>
                </a:lnTo>
                <a:lnTo>
                  <a:pt x="34" y="21600"/>
                </a:lnTo>
                <a:lnTo>
                  <a:pt x="0" y="0"/>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6" name="image3.png"/>
          <p:cNvPicPr/>
          <p:nvPr userDrawn="1"/>
        </p:nvPicPr>
        <p:blipFill>
          <a:blip r:embed="rId2"/>
          <a:stretch>
            <a:fillRect/>
          </a:stretch>
        </p:blipFill>
        <p:spPr>
          <a:xfrm>
            <a:off x="700173" y="692695"/>
            <a:ext cx="1950001" cy="734484"/>
          </a:xfrm>
          <a:prstGeom prst="rect">
            <a:avLst/>
          </a:prstGeom>
          <a:ln w="12700">
            <a:miter lim="400000"/>
          </a:ln>
        </p:spPr>
      </p:pic>
      <p:sp>
        <p:nvSpPr>
          <p:cNvPr id="10" name="Subtitle 2"/>
          <p:cNvSpPr>
            <a:spLocks noGrp="1"/>
          </p:cNvSpPr>
          <p:nvPr>
            <p:ph type="subTitle" idx="1"/>
          </p:nvPr>
        </p:nvSpPr>
        <p:spPr>
          <a:xfrm>
            <a:off x="1028712" y="4509834"/>
            <a:ext cx="5094419"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2" name="Shape 7"/>
          <p:cNvSpPr>
            <a:spLocks noGrp="1"/>
          </p:cNvSpPr>
          <p:nvPr>
            <p:ph type="title"/>
          </p:nvPr>
        </p:nvSpPr>
        <p:spPr>
          <a:xfrm>
            <a:off x="1028711" y="1551752"/>
            <a:ext cx="4236324"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7" name="TextBox 16"/>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pic>
        <p:nvPicPr>
          <p:cNvPr id="9" name="Picture 3" descr="C:\Users\dekocklu\Pictures\electrician_plug_it_in_400_wht_5536.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77202" y="2138759"/>
            <a:ext cx="1368152" cy="1824203"/>
          </a:xfrm>
          <a:prstGeom prst="rect">
            <a:avLst/>
          </a:prstGeom>
          <a:noFill/>
        </p:spPr>
      </p:pic>
      <p:pic>
        <p:nvPicPr>
          <p:cNvPr id="13" name="Picture 6" descr="C:\Users\dekocklu\Pictures\cyclist_clip_400_wht_5683.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54672" y="4313702"/>
            <a:ext cx="1013211" cy="16342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dekocklu\Pictures\jackhammer_the_concrete_400_wht_7525.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251489" y="3104031"/>
            <a:ext cx="1520270" cy="14252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dekocklu\Pictures\group_of_protesters_9442.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44016" y="4570641"/>
            <a:ext cx="1637009" cy="12048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dekocklu\Pictures\road_closed_sign_400_wht_10780.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544478" y="332056"/>
            <a:ext cx="1707011" cy="14936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dekocklu\Pictures\construction_pipes_turn_valve_400_wht_8575.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170246" y="296479"/>
            <a:ext cx="1610920" cy="17183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dekocklu\Pictures\bus_trip_400_wht_7013.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928989" y="2396552"/>
            <a:ext cx="1768866" cy="119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069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490" y="1"/>
            <a:ext cx="9555510" cy="5622356"/>
          </a:xfrm>
          <a:prstGeom prst="rect">
            <a:avLst/>
          </a:prstGeom>
          <a:noFill/>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2" name="Shape 7"/>
          <p:cNvSpPr>
            <a:spLocks noGrp="1"/>
          </p:cNvSpPr>
          <p:nvPr>
            <p:ph type="title"/>
          </p:nvPr>
        </p:nvSpPr>
        <p:spPr>
          <a:xfrm>
            <a:off x="1028712" y="1551752"/>
            <a:ext cx="7429500" cy="2794621"/>
          </a:xfrm>
          <a:prstGeom prst="rect">
            <a:avLst/>
          </a:prstGeom>
          <a:noFill/>
        </p:spPr>
        <p:txBody>
          <a:bodyPr anchor="b"/>
          <a:lstStyle>
            <a:lvl1pPr algn="l">
              <a:defRPr sz="3600">
                <a:solidFill>
                  <a:schemeClr val="accent1"/>
                </a:solidFill>
                <a:latin typeface="FlandersArtSans-Bold" panose="00000800000000000000" pitchFamily="2" charset="0"/>
              </a:defRPr>
            </a:lvl1pPr>
          </a:lstStyle>
          <a:p>
            <a:pPr lvl="0">
              <a:defRPr sz="1800" b="0"/>
            </a:pPr>
            <a:r>
              <a:rPr lang="nl-NL" sz="3600" b="1"/>
              <a:t>Klik om de stijl te bewerken</a:t>
            </a:r>
            <a:endParaRPr sz="3600" b="1"/>
          </a:p>
        </p:txBody>
      </p:sp>
      <p:sp>
        <p:nvSpPr>
          <p:cNvPr id="13"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171" y="687274"/>
            <a:ext cx="1950000" cy="701014"/>
          </a:xfrm>
          <a:prstGeom prst="rect">
            <a:avLst/>
          </a:prstGeom>
        </p:spPr>
      </p:pic>
      <p:sp>
        <p:nvSpPr>
          <p:cNvPr id="14" name="TextBox 13"/>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
        <p:nvSpPr>
          <p:cNvPr id="11" name="Subtitle 2"/>
          <p:cNvSpPr>
            <a:spLocks noGrp="1"/>
          </p:cNvSpPr>
          <p:nvPr>
            <p:ph type="subTitle" idx="1"/>
          </p:nvPr>
        </p:nvSpPr>
        <p:spPr>
          <a:xfrm>
            <a:off x="1028712" y="4509834"/>
            <a:ext cx="7429501" cy="948859"/>
          </a:xfrm>
          <a:noFill/>
        </p:spPr>
        <p:txBody>
          <a:bodyPr/>
          <a:lstStyle>
            <a:lvl1pPr marL="0" indent="0" algn="l">
              <a:buNone/>
              <a:defRPr sz="2400">
                <a:solidFill>
                  <a:schemeClr val="bg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3828601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7"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
        <p:nvSpPr>
          <p:cNvPr id="4"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3121862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ussentitel 2">
    <p:spTree>
      <p:nvGrpSpPr>
        <p:cNvPr id="1" name=""/>
        <p:cNvGrpSpPr/>
        <p:nvPr/>
      </p:nvGrpSpPr>
      <p:grpSpPr>
        <a:xfrm>
          <a:off x="0" y="0"/>
          <a:ext cx="0" cy="0"/>
          <a:chOff x="0" y="0"/>
          <a:chExt cx="0" cy="0"/>
        </a:xfrm>
      </p:grpSpPr>
      <p:pic>
        <p:nvPicPr>
          <p:cNvPr id="10" name="image1.png"/>
          <p:cNvPicPr/>
          <p:nvPr/>
        </p:nvPicPr>
        <p:blipFill>
          <a:blip r:embed="rId2"/>
          <a:srcRect l="763" t="1399" r="6439" b="3435"/>
          <a:stretch>
            <a:fillRect/>
          </a:stretch>
        </p:blipFill>
        <p:spPr>
          <a:xfrm>
            <a:off x="350488" y="-1"/>
            <a:ext cx="9555512" cy="6858001"/>
          </a:xfrm>
          <a:prstGeom prst="rect">
            <a:avLst/>
          </a:prstGeom>
          <a:ln w="12700">
            <a:miter lim="400000"/>
          </a:ln>
        </p:spPr>
      </p:pic>
      <p:sp>
        <p:nvSpPr>
          <p:cNvPr id="5"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6"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Tree>
    <p:extLst>
      <p:ext uri="{BB962C8B-B14F-4D97-AF65-F5344CB8AC3E}">
        <p14:creationId xmlns:p14="http://schemas.microsoft.com/office/powerpoint/2010/main" val="1197173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9"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1"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BC 31 - 4 december 2019</a:t>
            </a:r>
          </a:p>
        </p:txBody>
      </p:sp>
      <p:sp>
        <p:nvSpPr>
          <p:cNvPr id="12"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3"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endParaRPr lang="nl-BE"/>
          </a:p>
        </p:txBody>
      </p:sp>
    </p:spTree>
    <p:extLst>
      <p:ext uri="{BB962C8B-B14F-4D97-AF65-F5344CB8AC3E}">
        <p14:creationId xmlns:p14="http://schemas.microsoft.com/office/powerpoint/2010/main" val="3033490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en dubbele Inhoud">
    <p:spTree>
      <p:nvGrpSpPr>
        <p:cNvPr id="1" name=""/>
        <p:cNvGrpSpPr/>
        <p:nvPr/>
      </p:nvGrpSpPr>
      <p:grpSpPr>
        <a:xfrm>
          <a:off x="0" y="0"/>
          <a:ext cx="0" cy="0"/>
          <a:chOff x="0" y="0"/>
          <a:chExt cx="0" cy="0"/>
        </a:xfrm>
      </p:grpSpPr>
      <p:sp>
        <p:nvSpPr>
          <p:cNvPr id="9" name="Content Placeholder 2"/>
          <p:cNvSpPr>
            <a:spLocks noGrp="1"/>
          </p:cNvSpPr>
          <p:nvPr>
            <p:ph sz="quarter" idx="10"/>
          </p:nvPr>
        </p:nvSpPr>
        <p:spPr>
          <a:xfrm>
            <a:off x="681038"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BC 31 - 4 december 2019</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endParaRPr lang="nl-BE"/>
          </a:p>
        </p:txBody>
      </p:sp>
      <p:sp>
        <p:nvSpPr>
          <p:cNvPr id="18" name="Content Placeholder 2"/>
          <p:cNvSpPr>
            <a:spLocks noGrp="1"/>
          </p:cNvSpPr>
          <p:nvPr>
            <p:ph sz="quarter" idx="11"/>
          </p:nvPr>
        </p:nvSpPr>
        <p:spPr>
          <a:xfrm>
            <a:off x="5040876"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Tree>
    <p:extLst>
      <p:ext uri="{BB962C8B-B14F-4D97-AF65-F5344CB8AC3E}">
        <p14:creationId xmlns:p14="http://schemas.microsoft.com/office/powerpoint/2010/main" val="814941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490" y="1"/>
            <a:ext cx="9555510" cy="5622356"/>
          </a:xfrm>
          <a:prstGeom prst="rect">
            <a:avLst/>
          </a:prstGeom>
          <a:noFill/>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2" name="Shape 7"/>
          <p:cNvSpPr>
            <a:spLocks noGrp="1"/>
          </p:cNvSpPr>
          <p:nvPr>
            <p:ph type="title"/>
          </p:nvPr>
        </p:nvSpPr>
        <p:spPr>
          <a:xfrm>
            <a:off x="1028712" y="1551752"/>
            <a:ext cx="7429500" cy="2794621"/>
          </a:xfrm>
          <a:prstGeom prst="rect">
            <a:avLst/>
          </a:prstGeom>
          <a:noFill/>
        </p:spPr>
        <p:txBody>
          <a:bodyPr anchor="b"/>
          <a:lstStyle>
            <a:lvl1pPr algn="l">
              <a:defRPr sz="3600">
                <a:solidFill>
                  <a:schemeClr val="accent1"/>
                </a:solidFill>
                <a:latin typeface="FlandersArtSans-Bold" panose="00000800000000000000" pitchFamily="2" charset="0"/>
              </a:defRPr>
            </a:lvl1pPr>
          </a:lstStyle>
          <a:p>
            <a:pPr lvl="0">
              <a:defRPr sz="1800" b="0"/>
            </a:pPr>
            <a:r>
              <a:rPr lang="nl-NL" sz="3600" b="1"/>
              <a:t>Klik om de stijl te bewerken</a:t>
            </a:r>
            <a:endParaRPr sz="3600" b="1"/>
          </a:p>
        </p:txBody>
      </p:sp>
      <p:sp>
        <p:nvSpPr>
          <p:cNvPr id="13"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171" y="687274"/>
            <a:ext cx="1950000" cy="701014"/>
          </a:xfrm>
          <a:prstGeom prst="rect">
            <a:avLst/>
          </a:prstGeom>
        </p:spPr>
      </p:pic>
      <p:sp>
        <p:nvSpPr>
          <p:cNvPr id="14" name="TextBox 13"/>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
        <p:nvSpPr>
          <p:cNvPr id="11" name="Subtitle 2"/>
          <p:cNvSpPr>
            <a:spLocks noGrp="1"/>
          </p:cNvSpPr>
          <p:nvPr>
            <p:ph type="subTitle" idx="1"/>
          </p:nvPr>
        </p:nvSpPr>
        <p:spPr>
          <a:xfrm>
            <a:off x="1028712" y="4509834"/>
            <a:ext cx="7429501" cy="948859"/>
          </a:xfrm>
          <a:noFill/>
        </p:spPr>
        <p:txBody>
          <a:bodyPr/>
          <a:lstStyle>
            <a:lvl1pPr marL="0" indent="0" algn="l">
              <a:buNone/>
              <a:defRPr sz="2400">
                <a:solidFill>
                  <a:schemeClr val="bg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1036797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kel Titel">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BC 31 - 4 december 2019</a:t>
            </a:r>
          </a:p>
        </p:txBody>
      </p:sp>
      <p:sp>
        <p:nvSpPr>
          <p:cNvPr id="11"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2"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endParaRPr lang="nl-BE"/>
          </a:p>
        </p:txBody>
      </p:sp>
    </p:spTree>
    <p:extLst>
      <p:ext uri="{BB962C8B-B14F-4D97-AF65-F5344CB8AC3E}">
        <p14:creationId xmlns:p14="http://schemas.microsoft.com/office/powerpoint/2010/main" val="3288057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6"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BC 31 - 4 december 2019</a:t>
            </a:r>
          </a:p>
        </p:txBody>
      </p:sp>
      <p:sp>
        <p:nvSpPr>
          <p:cNvPr id="9"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0"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endParaRPr lang="nl-BE"/>
          </a:p>
        </p:txBody>
      </p:sp>
    </p:spTree>
    <p:extLst>
      <p:ext uri="{BB962C8B-B14F-4D97-AF65-F5344CB8AC3E}">
        <p14:creationId xmlns:p14="http://schemas.microsoft.com/office/powerpoint/2010/main" val="222741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62524" y="365128"/>
            <a:ext cx="3023824" cy="1325563"/>
          </a:xfrm>
          <a:prstGeom prst="rect">
            <a:avLst/>
          </a:prstGeom>
        </p:spPr>
        <p:txBody>
          <a:bodyPr vert="horz" lIns="91440" tIns="45720" rIns="91440" bIns="45720" rtlCol="0" anchor="t">
            <a:normAutofit/>
          </a:bodyPr>
          <a:lstStyle>
            <a:lvl1pPr>
              <a:defRPr sz="2400">
                <a:latin typeface="FlandersArtSans-Bold" panose="00000800000000000000" pitchFamily="2" charset="0"/>
              </a:defRPr>
            </a:lvl1pPr>
          </a:lstStyle>
          <a:p>
            <a:r>
              <a:rPr lang="nl-NL"/>
              <a:t>Klik om de stijl te bewerken</a:t>
            </a:r>
            <a:endParaRPr lang="nl-BE"/>
          </a:p>
        </p:txBody>
      </p:sp>
      <p:sp>
        <p:nvSpPr>
          <p:cNvPr id="7" name="Shape 40"/>
          <p:cNvSpPr>
            <a:spLocks noGrp="1"/>
          </p:cNvSpPr>
          <p:nvPr>
            <p:ph type="body" idx="1"/>
          </p:nvPr>
        </p:nvSpPr>
        <p:spPr>
          <a:xfrm>
            <a:off x="662524" y="5892601"/>
            <a:ext cx="3023824"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10" name="Content Placeholder 2"/>
          <p:cNvSpPr>
            <a:spLocks noGrp="1"/>
          </p:cNvSpPr>
          <p:nvPr>
            <p:ph sz="quarter" idx="10"/>
          </p:nvPr>
        </p:nvSpPr>
        <p:spPr>
          <a:xfrm>
            <a:off x="3842570" y="365126"/>
            <a:ext cx="5382393" cy="6109416"/>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BC 31 - 4 december 2019</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endParaRPr lang="nl-BE"/>
          </a:p>
        </p:txBody>
      </p:sp>
    </p:spTree>
    <p:extLst>
      <p:ext uri="{BB962C8B-B14F-4D97-AF65-F5344CB8AC3E}">
        <p14:creationId xmlns:p14="http://schemas.microsoft.com/office/powerpoint/2010/main" val="1712375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0" name="Shape 40"/>
          <p:cNvSpPr>
            <a:spLocks noGrp="1"/>
          </p:cNvSpPr>
          <p:nvPr>
            <p:ph type="body" idx="1"/>
          </p:nvPr>
        </p:nvSpPr>
        <p:spPr>
          <a:xfrm>
            <a:off x="1432474" y="5817248"/>
            <a:ext cx="6963661"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3" name="Picture Placeholder 2"/>
          <p:cNvSpPr>
            <a:spLocks noGrp="1"/>
          </p:cNvSpPr>
          <p:nvPr>
            <p:ph type="pic" sz="quarter" idx="10"/>
          </p:nvPr>
        </p:nvSpPr>
        <p:spPr>
          <a:xfrm>
            <a:off x="1432472" y="1499129"/>
            <a:ext cx="6963662" cy="4168466"/>
          </a:xfrm>
        </p:spPr>
        <p:txBody>
          <a:bodyPr/>
          <a:lstStyle>
            <a:lvl1pPr marL="0" indent="0">
              <a:buNone/>
              <a:defRPr>
                <a:latin typeface="FlandersArtSans-Regular" panose="00000500000000000000" pitchFamily="2" charset="0"/>
              </a:defRPr>
            </a:lvl1pPr>
          </a:lstStyle>
          <a:p>
            <a:r>
              <a:rPr lang="nl-NL"/>
              <a:t>Klik op het pictogram als u een afbeelding wilt toevoegen</a:t>
            </a:r>
            <a:endParaRPr lang="nl-BE"/>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BC 31 - 4 december 2019</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endParaRPr lang="nl-BE"/>
          </a:p>
        </p:txBody>
      </p:sp>
    </p:spTree>
    <p:extLst>
      <p:ext uri="{BB962C8B-B14F-4D97-AF65-F5344CB8AC3E}">
        <p14:creationId xmlns:p14="http://schemas.microsoft.com/office/powerpoint/2010/main" val="138632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7"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
        <p:nvSpPr>
          <p:cNvPr id="4"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838207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titel 2">
    <p:spTree>
      <p:nvGrpSpPr>
        <p:cNvPr id="1" name=""/>
        <p:cNvGrpSpPr/>
        <p:nvPr/>
      </p:nvGrpSpPr>
      <p:grpSpPr>
        <a:xfrm>
          <a:off x="0" y="0"/>
          <a:ext cx="0" cy="0"/>
          <a:chOff x="0" y="0"/>
          <a:chExt cx="0" cy="0"/>
        </a:xfrm>
      </p:grpSpPr>
      <p:pic>
        <p:nvPicPr>
          <p:cNvPr id="10" name="image1.png"/>
          <p:cNvPicPr/>
          <p:nvPr/>
        </p:nvPicPr>
        <p:blipFill>
          <a:blip r:embed="rId2"/>
          <a:srcRect l="763" t="1399" r="6439" b="3435"/>
          <a:stretch>
            <a:fillRect/>
          </a:stretch>
        </p:blipFill>
        <p:spPr>
          <a:xfrm>
            <a:off x="350488" y="-1"/>
            <a:ext cx="9555512" cy="6858001"/>
          </a:xfrm>
          <a:prstGeom prst="rect">
            <a:avLst/>
          </a:prstGeom>
          <a:ln w="12700">
            <a:miter lim="400000"/>
          </a:ln>
        </p:spPr>
      </p:pic>
      <p:sp>
        <p:nvSpPr>
          <p:cNvPr id="5"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6"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Tree>
    <p:extLst>
      <p:ext uri="{BB962C8B-B14F-4D97-AF65-F5344CB8AC3E}">
        <p14:creationId xmlns:p14="http://schemas.microsoft.com/office/powerpoint/2010/main" val="2967338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9"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1"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12"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3"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xx/xx/xxxx</a:t>
            </a:r>
          </a:p>
        </p:txBody>
      </p:sp>
    </p:spTree>
    <p:extLst>
      <p:ext uri="{BB962C8B-B14F-4D97-AF65-F5344CB8AC3E}">
        <p14:creationId xmlns:p14="http://schemas.microsoft.com/office/powerpoint/2010/main" val="288815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dubbele Inhoud">
    <p:spTree>
      <p:nvGrpSpPr>
        <p:cNvPr id="1" name=""/>
        <p:cNvGrpSpPr/>
        <p:nvPr/>
      </p:nvGrpSpPr>
      <p:grpSpPr>
        <a:xfrm>
          <a:off x="0" y="0"/>
          <a:ext cx="0" cy="0"/>
          <a:chOff x="0" y="0"/>
          <a:chExt cx="0" cy="0"/>
        </a:xfrm>
      </p:grpSpPr>
      <p:sp>
        <p:nvSpPr>
          <p:cNvPr id="9" name="Content Placeholder 2"/>
          <p:cNvSpPr>
            <a:spLocks noGrp="1"/>
          </p:cNvSpPr>
          <p:nvPr>
            <p:ph sz="quarter" idx="10"/>
          </p:nvPr>
        </p:nvSpPr>
        <p:spPr>
          <a:xfrm>
            <a:off x="681038"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xx/xx/xxxx</a:t>
            </a:r>
          </a:p>
        </p:txBody>
      </p:sp>
      <p:sp>
        <p:nvSpPr>
          <p:cNvPr id="18" name="Content Placeholder 2"/>
          <p:cNvSpPr>
            <a:spLocks noGrp="1"/>
          </p:cNvSpPr>
          <p:nvPr>
            <p:ph sz="quarter" idx="11"/>
          </p:nvPr>
        </p:nvSpPr>
        <p:spPr>
          <a:xfrm>
            <a:off x="5040876"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Tree>
    <p:extLst>
      <p:ext uri="{BB962C8B-B14F-4D97-AF65-F5344CB8AC3E}">
        <p14:creationId xmlns:p14="http://schemas.microsoft.com/office/powerpoint/2010/main" val="2606312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kel Titel">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11"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2"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xx/xx/xxxx</a:t>
            </a:r>
          </a:p>
        </p:txBody>
      </p:sp>
    </p:spTree>
    <p:extLst>
      <p:ext uri="{BB962C8B-B14F-4D97-AF65-F5344CB8AC3E}">
        <p14:creationId xmlns:p14="http://schemas.microsoft.com/office/powerpoint/2010/main" val="2242918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6"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9"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0"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xx/xx/xxxx</a:t>
            </a:r>
          </a:p>
        </p:txBody>
      </p:sp>
    </p:spTree>
    <p:extLst>
      <p:ext uri="{BB962C8B-B14F-4D97-AF65-F5344CB8AC3E}">
        <p14:creationId xmlns:p14="http://schemas.microsoft.com/office/powerpoint/2010/main" val="3215655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482215"/>
            <a:ext cx="8543925" cy="4992328"/>
          </a:xfrm>
          <a:prstGeom prst="rect">
            <a:avLst/>
          </a:prstGeom>
        </p:spPr>
        <p:txBody>
          <a:bodyPr vert="horz" lIns="91440" tIns="45720" rIns="91440" bIns="45720" rtlCol="0">
            <a:normAutofit/>
          </a:body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7"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sp>
        <p:nvSpPr>
          <p:cNvPr id="8"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10"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1"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xx/xx/xxxx</a:t>
            </a:r>
          </a:p>
        </p:txBody>
      </p:sp>
    </p:spTree>
    <p:extLst>
      <p:ext uri="{BB962C8B-B14F-4D97-AF65-F5344CB8AC3E}">
        <p14:creationId xmlns:p14="http://schemas.microsoft.com/office/powerpoint/2010/main" val="710113951"/>
      </p:ext>
    </p:extLst>
  </p:cSld>
  <p:clrMap bg1="lt1" tx1="dk1" bg2="lt2" tx2="dk2" accent1="accent1" accent2="accent2" accent3="accent3" accent4="accent4" accent5="accent5" accent6="accent6" hlink="hlink" folHlink="folHlink"/>
  <p:sldLayoutIdLst>
    <p:sldLayoutId id="2147483672" r:id="rId1"/>
    <p:sldLayoutId id="2147483685"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dt="0"/>
  <p:txStyles>
    <p:titleStyle>
      <a:lvl1pPr algn="l" defTabSz="914400" rtl="0" eaLnBrk="1" latinLnBrk="0" hangingPunct="1">
        <a:lnSpc>
          <a:spcPct val="90000"/>
        </a:lnSpc>
        <a:spcBef>
          <a:spcPct val="0"/>
        </a:spcBef>
        <a:buNone/>
        <a:defRPr sz="3200" kern="1200">
          <a:solidFill>
            <a:schemeClr val="tx1"/>
          </a:solidFill>
          <a:latin typeface="FlandersArtSans-Bold" panose="00000800000000000000" pitchFamily="2" charset="0"/>
          <a:ea typeface="+mj-ea"/>
          <a:cs typeface="+mj-cs"/>
        </a:defRPr>
      </a:lvl1pPr>
    </p:titleStyle>
    <p:bodyStyle>
      <a:lvl1pPr marL="0" marR="0" indent="0" algn="l" defTabSz="914400" rtl="0" eaLnBrk="1" fontAlgn="auto" latinLnBrk="0" hangingPunct="1">
        <a:lnSpc>
          <a:spcPct val="100000"/>
        </a:lnSpc>
        <a:spcBef>
          <a:spcPts val="700"/>
        </a:spcBef>
        <a:spcAft>
          <a:spcPts val="0"/>
        </a:spcAft>
        <a:buClr>
          <a:schemeClr val="accent1"/>
        </a:buClr>
        <a:buSzPct val="100000"/>
        <a:buFont typeface="FlandersArtSans-Regular" panose="00000500000000000000" pitchFamily="2" charset="0"/>
        <a:buNone/>
        <a:tabLst/>
        <a:defRPr sz="2400" kern="1200">
          <a:solidFill>
            <a:schemeClr val="tx1"/>
          </a:solidFill>
          <a:latin typeface="+mn-lt"/>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mn-lt"/>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mn-lt"/>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mn-lt"/>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482215"/>
            <a:ext cx="8543925" cy="4992328"/>
          </a:xfrm>
          <a:prstGeom prst="rect">
            <a:avLst/>
          </a:prstGeom>
        </p:spPr>
        <p:txBody>
          <a:bodyPr vert="horz" lIns="91440" tIns="45720" rIns="91440" bIns="45720" rtlCol="0">
            <a:normAutofit/>
          </a:body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7"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sp>
        <p:nvSpPr>
          <p:cNvPr id="8"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 BWG 20 - 16/03/2020</a:t>
            </a:r>
          </a:p>
        </p:txBody>
      </p:sp>
      <p:sp>
        <p:nvSpPr>
          <p:cNvPr id="10"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1" name="Date Placeholder 2"/>
          <p:cNvSpPr>
            <a:spLocks noGrp="1"/>
          </p:cNvSpPr>
          <p:nvPr>
            <p:ph type="dt" sz="quarter" idx="2"/>
          </p:nvPr>
        </p:nvSpPr>
        <p:spPr>
          <a:xfrm>
            <a:off x="5940397"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xx/xx/xxxx</a:t>
            </a:r>
          </a:p>
        </p:txBody>
      </p:sp>
    </p:spTree>
    <p:extLst>
      <p:ext uri="{BB962C8B-B14F-4D97-AF65-F5344CB8AC3E}">
        <p14:creationId xmlns:p14="http://schemas.microsoft.com/office/powerpoint/2010/main" val="7101139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86" r:id="rId11"/>
  </p:sldLayoutIdLst>
  <p:hf hdr="0" dt="0"/>
  <p:txStyles>
    <p:titleStyle>
      <a:lvl1pPr algn="l" defTabSz="914400" rtl="0" eaLnBrk="1" latinLnBrk="0" hangingPunct="1">
        <a:lnSpc>
          <a:spcPct val="90000"/>
        </a:lnSpc>
        <a:spcBef>
          <a:spcPct val="0"/>
        </a:spcBef>
        <a:buNone/>
        <a:defRPr sz="3200" kern="1200">
          <a:solidFill>
            <a:schemeClr val="tx1"/>
          </a:solidFill>
          <a:latin typeface="FlandersArtSans-Bold" panose="00000800000000000000" pitchFamily="2" charset="0"/>
          <a:ea typeface="+mj-ea"/>
          <a:cs typeface="+mj-cs"/>
        </a:defRPr>
      </a:lvl1pPr>
    </p:titleStyle>
    <p:bodyStyle>
      <a:lvl1pPr marL="0" marR="0" indent="0" algn="l" defTabSz="914400" rtl="0" eaLnBrk="1" fontAlgn="auto" latinLnBrk="0" hangingPunct="1">
        <a:lnSpc>
          <a:spcPct val="100000"/>
        </a:lnSpc>
        <a:spcBef>
          <a:spcPts val="700"/>
        </a:spcBef>
        <a:spcAft>
          <a:spcPts val="0"/>
        </a:spcAft>
        <a:buClr>
          <a:schemeClr val="accent1"/>
        </a:buClr>
        <a:buSzPct val="100000"/>
        <a:buFont typeface="FlandersArtSans-Regular" panose="00000500000000000000" pitchFamily="2" charset="0"/>
        <a:buNone/>
        <a:tabLst/>
        <a:defRPr sz="2400" kern="1200">
          <a:solidFill>
            <a:schemeClr val="tx1"/>
          </a:solidFill>
          <a:latin typeface="+mn-lt"/>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mn-lt"/>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mn-lt"/>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mn-lt"/>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482215"/>
            <a:ext cx="8543925" cy="4992328"/>
          </a:xfrm>
          <a:prstGeom prst="rect">
            <a:avLst/>
          </a:prstGeom>
        </p:spPr>
        <p:txBody>
          <a:bodyPr vert="horz" lIns="91440" tIns="45720" rIns="91440" bIns="45720" rtlCol="0">
            <a:normAutofit/>
          </a:body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7"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sp>
        <p:nvSpPr>
          <p:cNvPr id="8"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BC 31 - 4 december 2019</a:t>
            </a:r>
          </a:p>
        </p:txBody>
      </p:sp>
      <p:sp>
        <p:nvSpPr>
          <p:cNvPr id="10"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‹nr.›</a:t>
            </a:fld>
            <a:endParaRPr lang="nl-BE"/>
          </a:p>
        </p:txBody>
      </p:sp>
      <p:sp>
        <p:nvSpPr>
          <p:cNvPr id="11"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endParaRPr lang="nl-BE"/>
          </a:p>
        </p:txBody>
      </p:sp>
    </p:spTree>
    <p:extLst>
      <p:ext uri="{BB962C8B-B14F-4D97-AF65-F5344CB8AC3E}">
        <p14:creationId xmlns:p14="http://schemas.microsoft.com/office/powerpoint/2010/main" val="6670249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p:txStyles>
    <p:titleStyle>
      <a:lvl1pPr algn="l" defTabSz="914400" rtl="0" eaLnBrk="1" latinLnBrk="0" hangingPunct="1">
        <a:lnSpc>
          <a:spcPct val="90000"/>
        </a:lnSpc>
        <a:spcBef>
          <a:spcPct val="0"/>
        </a:spcBef>
        <a:buNone/>
        <a:defRPr sz="3200" kern="1200">
          <a:solidFill>
            <a:schemeClr val="tx1"/>
          </a:solidFill>
          <a:latin typeface="FlandersArtSans-Bold" panose="00000800000000000000" pitchFamily="2" charset="0"/>
          <a:ea typeface="+mj-ea"/>
          <a:cs typeface="+mj-cs"/>
        </a:defRPr>
      </a:lvl1pPr>
    </p:titleStyle>
    <p:bodyStyle>
      <a:lvl1pPr marL="0" marR="0" indent="0" algn="l" defTabSz="914400" rtl="0" eaLnBrk="1" fontAlgn="auto" latinLnBrk="0" hangingPunct="1">
        <a:lnSpc>
          <a:spcPct val="100000"/>
        </a:lnSpc>
        <a:spcBef>
          <a:spcPts val="700"/>
        </a:spcBef>
        <a:spcAft>
          <a:spcPts val="0"/>
        </a:spcAft>
        <a:buClr>
          <a:schemeClr val="accent1"/>
        </a:buClr>
        <a:buSzPct val="100000"/>
        <a:buFont typeface="FlandersArtSans-Regular" panose="00000500000000000000" pitchFamily="2" charset="0"/>
        <a:buNone/>
        <a:tabLst/>
        <a:defRPr sz="2400" kern="1200">
          <a:solidFill>
            <a:schemeClr val="tx1"/>
          </a:solidFill>
          <a:latin typeface="+mn-lt"/>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mn-lt"/>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mn-lt"/>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mn-lt"/>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s://data.vlaanderen.be/cms/ap/inname-openbaar-domein/overview.jpg"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028711" y="4498683"/>
            <a:ext cx="5094419" cy="1112525"/>
          </a:xfrm>
        </p:spPr>
        <p:txBody>
          <a:bodyPr vert="horz" lIns="91440" tIns="45720" rIns="91440" bIns="45720" rtlCol="0" anchor="t">
            <a:normAutofit/>
          </a:bodyPr>
          <a:lstStyle/>
          <a:p>
            <a:r>
              <a:rPr lang="nl-BE" dirty="0">
                <a:latin typeface="FlandersArtSans-Regular"/>
              </a:rPr>
              <a:t>BWG 20</a:t>
            </a:r>
            <a:endParaRPr lang="en-US" dirty="0"/>
          </a:p>
          <a:p>
            <a:r>
              <a:rPr lang="nl-BE" sz="1400" dirty="0">
                <a:latin typeface="FlandersArtSans-Regular"/>
              </a:rPr>
              <a:t>16 maart 2020</a:t>
            </a:r>
            <a:endParaRPr lang="nl-BE" sz="1400" dirty="0"/>
          </a:p>
        </p:txBody>
      </p:sp>
      <p:sp>
        <p:nvSpPr>
          <p:cNvPr id="6" name="Title 5"/>
          <p:cNvSpPr>
            <a:spLocks noGrp="1"/>
          </p:cNvSpPr>
          <p:nvPr>
            <p:ph type="title"/>
          </p:nvPr>
        </p:nvSpPr>
        <p:spPr>
          <a:xfrm>
            <a:off x="1028711" y="1551752"/>
            <a:ext cx="4647260" cy="2794621"/>
          </a:xfrm>
        </p:spPr>
        <p:txBody>
          <a:bodyPr/>
          <a:lstStyle/>
          <a:p>
            <a:r>
              <a:rPr lang="nl-BE">
                <a:latin typeface="FlandersArtSans-Bold"/>
              </a:rPr>
              <a:t>Project</a:t>
            </a:r>
            <a:br>
              <a:rPr lang="nl-BE">
                <a:latin typeface="FlandersArtSans-Bold"/>
              </a:rPr>
            </a:br>
            <a:r>
              <a:rPr lang="nl-BE">
                <a:latin typeface="FlandersArtSans-Bold"/>
              </a:rPr>
              <a:t>GIPOD vernieuwing </a:t>
            </a:r>
            <a:br>
              <a:rPr lang="nl-BE"/>
            </a:br>
            <a:endParaRPr lang="nl-BE"/>
          </a:p>
        </p:txBody>
      </p:sp>
      <p:sp>
        <p:nvSpPr>
          <p:cNvPr id="2" name="Rectangle 1">
            <a:extLst>
              <a:ext uri="{FF2B5EF4-FFF2-40B4-BE49-F238E27FC236}">
                <a16:creationId xmlns:a16="http://schemas.microsoft.com/office/drawing/2014/main" id="{DE55C953-604F-4290-AA9B-7B7E7675EE93}"/>
              </a:ext>
            </a:extLst>
          </p:cNvPr>
          <p:cNvSpPr/>
          <p:nvPr/>
        </p:nvSpPr>
        <p:spPr>
          <a:xfrm>
            <a:off x="4829408" y="3244398"/>
            <a:ext cx="247184" cy="369204"/>
          </a:xfrm>
          <a:prstGeom prst="rect">
            <a:avLst/>
          </a:prstGeom>
        </p:spPr>
        <p:txBody>
          <a:bodyPr wrap="none">
            <a:spAutoFit/>
          </a:bodyPr>
          <a:lstStyle/>
          <a:p>
            <a:r>
              <a:rPr lang="nl-BE">
                <a:solidFill>
                  <a:srgbClr val="000000"/>
                </a:solidFill>
                <a:latin typeface="Segoe UI" panose="020B0502040204020203" pitchFamily="34" charset="0"/>
              </a:rPr>
              <a:t> </a:t>
            </a:r>
            <a:endParaRPr lang="nl-BE"/>
          </a:p>
        </p:txBody>
      </p:sp>
      <p:sp>
        <p:nvSpPr>
          <p:cNvPr id="3" name="Rectangle 2">
            <a:extLst>
              <a:ext uri="{FF2B5EF4-FFF2-40B4-BE49-F238E27FC236}">
                <a16:creationId xmlns:a16="http://schemas.microsoft.com/office/drawing/2014/main" id="{1A7F1C17-B4A5-4EBB-921D-379F51502568}"/>
              </a:ext>
            </a:extLst>
          </p:cNvPr>
          <p:cNvSpPr/>
          <p:nvPr/>
        </p:nvSpPr>
        <p:spPr>
          <a:xfrm>
            <a:off x="4829408" y="3244398"/>
            <a:ext cx="247184" cy="369204"/>
          </a:xfrm>
          <a:prstGeom prst="rect">
            <a:avLst/>
          </a:prstGeom>
        </p:spPr>
        <p:txBody>
          <a:bodyPr wrap="none">
            <a:spAutoFit/>
          </a:bodyPr>
          <a:lstStyle/>
          <a:p>
            <a:r>
              <a:rPr lang="nl-BE">
                <a:solidFill>
                  <a:srgbClr val="000000"/>
                </a:solidFill>
                <a:latin typeface="Segoe UI" panose="020B0502040204020203" pitchFamily="34" charset="0"/>
              </a:rPr>
              <a:t> </a:t>
            </a:r>
            <a:endParaRPr lang="nl-BE"/>
          </a:p>
        </p:txBody>
      </p:sp>
      <p:sp>
        <p:nvSpPr>
          <p:cNvPr id="4" name="Rectangle 3">
            <a:extLst>
              <a:ext uri="{FF2B5EF4-FFF2-40B4-BE49-F238E27FC236}">
                <a16:creationId xmlns:a16="http://schemas.microsoft.com/office/drawing/2014/main" id="{DA83343B-287D-443D-85D8-35888257914D}"/>
              </a:ext>
            </a:extLst>
          </p:cNvPr>
          <p:cNvSpPr/>
          <p:nvPr/>
        </p:nvSpPr>
        <p:spPr>
          <a:xfrm>
            <a:off x="4829408" y="3244398"/>
            <a:ext cx="247184" cy="369204"/>
          </a:xfrm>
          <a:prstGeom prst="rect">
            <a:avLst/>
          </a:prstGeom>
        </p:spPr>
        <p:txBody>
          <a:bodyPr wrap="none">
            <a:spAutoFit/>
          </a:bodyPr>
          <a:lstStyle/>
          <a:p>
            <a:r>
              <a:rPr lang="nl-BE">
                <a:solidFill>
                  <a:srgbClr val="000000"/>
                </a:solidFill>
                <a:latin typeface="Segoe UI" panose="020B0502040204020203" pitchFamily="34" charset="0"/>
              </a:rPr>
              <a:t> </a:t>
            </a:r>
            <a:endParaRPr lang="nl-BE"/>
          </a:p>
        </p:txBody>
      </p:sp>
    </p:spTree>
    <p:extLst>
      <p:ext uri="{BB962C8B-B14F-4D97-AF65-F5344CB8AC3E}">
        <p14:creationId xmlns:p14="http://schemas.microsoft.com/office/powerpoint/2010/main" val="1456324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8" y="1500546"/>
            <a:ext cx="8638453" cy="4992328"/>
          </a:xfrm>
        </p:spPr>
        <p:txBody>
          <a:bodyPr vert="horz" lIns="91440" tIns="45720" rIns="91440" bIns="45720" rtlCol="0" anchor="t">
            <a:normAutofit/>
          </a:bodyPr>
          <a:lstStyle/>
          <a:p>
            <a:pPr fontAlgn="base"/>
            <a:r>
              <a:rPr lang="en-US" dirty="0"/>
              <a:t>GW </a:t>
            </a:r>
            <a:r>
              <a:rPr lang="nl-BE" dirty="0"/>
              <a:t>categorieën definities</a:t>
            </a:r>
          </a:p>
          <a:p>
            <a:pPr lvl="1" fontAlgn="base"/>
            <a:r>
              <a:rPr lang="nl-BE" sz="2000" dirty="0"/>
              <a:t>overgenomen uit huidige decreet </a:t>
            </a:r>
          </a:p>
          <a:p>
            <a:pPr lvl="2" fontAlgn="base"/>
            <a:r>
              <a:rPr lang="nl-BE" sz="1800" b="1" dirty="0"/>
              <a:t>vraag</a:t>
            </a:r>
            <a:r>
              <a:rPr lang="nl-BE" sz="1800" dirty="0"/>
              <a:t> om definitie code nuts over te nemen</a:t>
            </a:r>
          </a:p>
          <a:p>
            <a:pPr lvl="3" fontAlgn="base"/>
            <a:r>
              <a:rPr lang="nl-BE" sz="1600" b="1" dirty="0">
                <a:solidFill>
                  <a:srgbClr val="FF0000"/>
                </a:solidFill>
              </a:rPr>
              <a:t>Gewenst ?</a:t>
            </a:r>
          </a:p>
          <a:p>
            <a:pPr lvl="1" fontAlgn="base"/>
            <a:r>
              <a:rPr lang="nl-BE" sz="2000" dirty="0"/>
              <a:t>Cat 1, Cat 2, Cat 3, dringend</a:t>
            </a:r>
          </a:p>
          <a:p>
            <a:pPr lvl="2" fontAlgn="base"/>
            <a:r>
              <a:rPr lang="nl-BE" sz="1800" dirty="0"/>
              <a:t>Dringend niet gedefinieerd in decreet </a:t>
            </a:r>
            <a:endParaRPr lang="nl-BE" sz="1200" dirty="0"/>
          </a:p>
          <a:p>
            <a:pPr lvl="3" fontAlgn="base"/>
            <a:r>
              <a:rPr lang="nl-BE" sz="1600" b="1" dirty="0">
                <a:solidFill>
                  <a:srgbClr val="FF0000"/>
                </a:solidFill>
              </a:rPr>
              <a:t>Gewenst ?</a:t>
            </a:r>
          </a:p>
          <a:p>
            <a:pPr marL="457200" lvl="1" indent="0" fontAlgn="base">
              <a:buNone/>
            </a:pPr>
            <a:endParaRPr lang="nl-BE" sz="1800" dirty="0"/>
          </a:p>
          <a:p>
            <a:pPr marL="457200" lvl="1" indent="0" fontAlgn="base">
              <a:buNone/>
            </a:pPr>
            <a:r>
              <a:rPr lang="nl-BE" sz="1800" dirty="0"/>
              <a:t>Dringend  (Code Nuts)</a:t>
            </a:r>
          </a:p>
          <a:p>
            <a:pPr lvl="1" fontAlgn="base"/>
            <a:r>
              <a:rPr lang="nl-BE" sz="1400" i="1" dirty="0"/>
              <a:t>Elk werk, onafhankelijk van de grootte, dat onmiddellijk moet uitgevoerd worden voor de veiligheid of voor de continuïteit van de nutsfunctie of dienstverlening of om verdere schade te voorkomen.</a:t>
            </a:r>
          </a:p>
          <a:p>
            <a:pPr marL="457200" lvl="1" indent="0" fontAlgn="base">
              <a:buNone/>
            </a:pPr>
            <a:endParaRPr lang="en-US" sz="18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Definities</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10</a:t>
            </a:fld>
            <a:endParaRPr lang="nl-BE"/>
          </a:p>
        </p:txBody>
      </p:sp>
    </p:spTree>
    <p:extLst>
      <p:ext uri="{BB962C8B-B14F-4D97-AF65-F5344CB8AC3E}">
        <p14:creationId xmlns:p14="http://schemas.microsoft.com/office/powerpoint/2010/main" val="2989399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7" y="1001448"/>
            <a:ext cx="8638453" cy="4992328"/>
          </a:xfrm>
        </p:spPr>
        <p:txBody>
          <a:bodyPr vert="horz" lIns="91440" tIns="45720" rIns="91440" bIns="45720" rtlCol="0" anchor="t">
            <a:normAutofit/>
          </a:bodyPr>
          <a:lstStyle/>
          <a:p>
            <a:pPr marL="457200" lvl="1" indent="0" fontAlgn="base">
              <a:buNone/>
            </a:pPr>
            <a:endParaRPr lang="en-US" sz="1800" dirty="0"/>
          </a:p>
          <a:p>
            <a:pPr fontAlgn="base"/>
            <a:r>
              <a:rPr lang="nl-BE" sz="2200" dirty="0"/>
              <a:t>Project (PA) en sleufsynergie (SSA)</a:t>
            </a:r>
          </a:p>
          <a:p>
            <a:pPr lvl="1" fontAlgn="base"/>
            <a:r>
              <a:rPr lang="nl-BE" sz="2000" b="1" dirty="0"/>
              <a:t>Project: aanpassen naar</a:t>
            </a:r>
          </a:p>
          <a:p>
            <a:pPr lvl="2"/>
            <a:r>
              <a:rPr lang="nl-BE" sz="1600" i="1" dirty="0"/>
              <a:t>de registratie van een samenwerking tussen initiatiefnemers om welbepaalde </a:t>
            </a:r>
            <a:r>
              <a:rPr lang="nl-BE" sz="1600" i="1" dirty="0" err="1"/>
              <a:t>sleufsynergieën</a:t>
            </a:r>
            <a:r>
              <a:rPr lang="nl-BE" sz="1600" i="1" dirty="0"/>
              <a:t>, Grondwerken en/ of werken gecoördineerd uit te voeren; de groepering van evenementen, werken</a:t>
            </a:r>
          </a:p>
          <a:p>
            <a:pPr lvl="2"/>
            <a:r>
              <a:rPr lang="nl-BE" sz="1600" i="1" dirty="0"/>
              <a:t>OF</a:t>
            </a:r>
          </a:p>
          <a:p>
            <a:pPr lvl="2"/>
            <a:r>
              <a:rPr lang="nl-BE" sz="1600" i="1" dirty="0"/>
              <a:t>Groepering van innames, </a:t>
            </a:r>
            <a:r>
              <a:rPr lang="nl-BE" sz="1600" i="1" dirty="0" err="1"/>
              <a:t>hinders</a:t>
            </a:r>
            <a:r>
              <a:rPr lang="nl-BE" sz="1600" i="1" dirty="0"/>
              <a:t>, projecten en </a:t>
            </a:r>
            <a:r>
              <a:rPr lang="nl-BE" sz="1600" i="1" dirty="0" err="1"/>
              <a:t>synergieën</a:t>
            </a:r>
            <a:endParaRPr lang="nl-BE" sz="1600" i="1" dirty="0"/>
          </a:p>
          <a:p>
            <a:pPr lvl="1" fontAlgn="base"/>
            <a:r>
              <a:rPr lang="nl-BE" sz="2000" b="1" dirty="0"/>
              <a:t>Sleufsynergie ; aanpassen huidig decreet naar:</a:t>
            </a:r>
          </a:p>
          <a:p>
            <a:pPr lvl="2"/>
            <a:r>
              <a:rPr lang="nl-BE" sz="1600" i="1" dirty="0"/>
              <a:t>de</a:t>
            </a:r>
            <a:r>
              <a:rPr lang="nl-BE" dirty="0"/>
              <a:t> </a:t>
            </a:r>
            <a:r>
              <a:rPr lang="nl-BE" sz="1600" i="1" dirty="0"/>
              <a:t>registratie van een samenwerking tussen initiatiefnemers om welbepaalde GW gecoördineerd in eenzelfde sleuf uit te voeren</a:t>
            </a: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Definities</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11</a:t>
            </a:fld>
            <a:endParaRPr lang="nl-BE"/>
          </a:p>
        </p:txBody>
      </p:sp>
    </p:spTree>
    <p:extLst>
      <p:ext uri="{BB962C8B-B14F-4D97-AF65-F5344CB8AC3E}">
        <p14:creationId xmlns:p14="http://schemas.microsoft.com/office/powerpoint/2010/main" val="183718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7" y="1001448"/>
            <a:ext cx="8638453" cy="4992328"/>
          </a:xfrm>
        </p:spPr>
        <p:txBody>
          <a:bodyPr vert="horz" lIns="91440" tIns="45720" rIns="91440" bIns="45720" rtlCol="0" anchor="t">
            <a:normAutofit/>
          </a:bodyPr>
          <a:lstStyle/>
          <a:p>
            <a:pPr marL="457200" lvl="1" indent="0" fontAlgn="base">
              <a:buNone/>
            </a:pPr>
            <a:endParaRPr lang="en-US" sz="1800" dirty="0"/>
          </a:p>
          <a:p>
            <a:pPr fontAlgn="base"/>
            <a:r>
              <a:rPr lang="nl-BE" sz="2200" dirty="0"/>
              <a:t>Hinderzone</a:t>
            </a:r>
          </a:p>
          <a:p>
            <a:pPr lvl="1"/>
            <a:r>
              <a:rPr lang="nl-BE" sz="2000" i="1" dirty="0"/>
              <a:t>Plaats waar de gevolgen zich bevinden van een Inname of een gebeurtenis op privédomein. Deze kan op de plaats van de inname zijn  of</a:t>
            </a:r>
            <a:r>
              <a:rPr lang="nl-NL" sz="2000" dirty="0"/>
              <a:t> </a:t>
            </a:r>
            <a:r>
              <a:rPr lang="nl-BE" sz="2000" i="1" dirty="0"/>
              <a:t>/</a:t>
            </a:r>
            <a:r>
              <a:rPr lang="nl-BE" sz="2000" i="1" dirty="0">
                <a:solidFill>
                  <a:srgbClr val="FF0000"/>
                </a:solidFill>
              </a:rPr>
              <a:t>en</a:t>
            </a:r>
            <a:r>
              <a:rPr lang="nl-BE" sz="2000" i="1" dirty="0"/>
              <a:t> op een andere plaats dan de inname.</a:t>
            </a:r>
            <a:endParaRPr lang="nl-BE" sz="2000" dirty="0"/>
          </a:p>
          <a:p>
            <a:pPr lvl="2"/>
            <a:r>
              <a:rPr lang="nl-NL" sz="1400" b="1" dirty="0">
                <a:solidFill>
                  <a:srgbClr val="FF0000"/>
                </a:solidFill>
              </a:rPr>
              <a:t>Akkoord?</a:t>
            </a:r>
          </a:p>
          <a:p>
            <a:pPr lvl="2"/>
            <a:endParaRPr lang="nl-NL" sz="1400" b="1" dirty="0">
              <a:solidFill>
                <a:srgbClr val="FF0000"/>
              </a:solidFill>
            </a:endParaRPr>
          </a:p>
          <a:p>
            <a:r>
              <a:rPr lang="nl-NL" b="1" dirty="0"/>
              <a:t>Andere opmerkingen op 3.1 definities?</a:t>
            </a:r>
            <a:endParaRPr lang="nl-BE" b="1"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Definities</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12</a:t>
            </a:fld>
            <a:endParaRPr lang="nl-BE"/>
          </a:p>
        </p:txBody>
      </p:sp>
    </p:spTree>
    <p:extLst>
      <p:ext uri="{BB962C8B-B14F-4D97-AF65-F5344CB8AC3E}">
        <p14:creationId xmlns:p14="http://schemas.microsoft.com/office/powerpoint/2010/main" val="2146322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68D9DBF-4D38-49D9-B3E9-C334AADF104A}"/>
              </a:ext>
            </a:extLst>
          </p:cNvPr>
          <p:cNvSpPr>
            <a:spLocks noGrp="1"/>
          </p:cNvSpPr>
          <p:nvPr>
            <p:ph type="subTitle" idx="1"/>
          </p:nvPr>
        </p:nvSpPr>
        <p:spPr/>
        <p:txBody>
          <a:bodyPr vert="horz" lIns="91440" tIns="45720" rIns="91440" bIns="45720" rtlCol="0" anchor="t">
            <a:normAutofit/>
          </a:bodyPr>
          <a:lstStyle/>
          <a:p>
            <a:r>
              <a:rPr lang="en-US" dirty="0"/>
              <a:t>3. </a:t>
            </a:r>
            <a:r>
              <a:rPr lang="en-US" dirty="0" err="1"/>
              <a:t>Afsprakenkader</a:t>
            </a:r>
            <a:r>
              <a:rPr lang="en-US" dirty="0"/>
              <a:t> – </a:t>
            </a:r>
            <a:r>
              <a:rPr lang="en-US" dirty="0" err="1"/>
              <a:t>gewenst</a:t>
            </a:r>
            <a:r>
              <a:rPr lang="en-US" dirty="0"/>
              <a:t> </a:t>
            </a:r>
            <a:r>
              <a:rPr lang="en-US" dirty="0" err="1"/>
              <a:t>wettelijk</a:t>
            </a:r>
            <a:r>
              <a:rPr lang="en-US" dirty="0"/>
              <a:t> </a:t>
            </a:r>
            <a:r>
              <a:rPr lang="en-US" dirty="0" err="1"/>
              <a:t>kader</a:t>
            </a:r>
            <a:endParaRPr lang="en-US" dirty="0"/>
          </a:p>
        </p:txBody>
      </p:sp>
      <p:sp>
        <p:nvSpPr>
          <p:cNvPr id="3" name="Titel 2">
            <a:extLst>
              <a:ext uri="{FF2B5EF4-FFF2-40B4-BE49-F238E27FC236}">
                <a16:creationId xmlns:a16="http://schemas.microsoft.com/office/drawing/2014/main" id="{C2FB9FBC-35D1-494F-98BD-7837BB3F8478}"/>
              </a:ext>
            </a:extLst>
          </p:cNvPr>
          <p:cNvSpPr>
            <a:spLocks noGrp="1"/>
          </p:cNvSpPr>
          <p:nvPr>
            <p:ph type="title"/>
          </p:nvPr>
        </p:nvSpPr>
        <p:spPr>
          <a:xfrm>
            <a:off x="860079" y="2002534"/>
            <a:ext cx="8534581" cy="2794621"/>
          </a:xfrm>
        </p:spPr>
        <p:txBody>
          <a:bodyPr/>
          <a:lstStyle/>
          <a:p>
            <a:r>
              <a:rPr lang="nl-BE" dirty="0">
                <a:latin typeface="FlandersArtSans-Bold"/>
              </a:rPr>
              <a:t>Openstaande punten</a:t>
            </a:r>
            <a:endParaRPr lang="en-US" dirty="0"/>
          </a:p>
        </p:txBody>
      </p:sp>
    </p:spTree>
    <p:extLst>
      <p:ext uri="{BB962C8B-B14F-4D97-AF65-F5344CB8AC3E}">
        <p14:creationId xmlns:p14="http://schemas.microsoft.com/office/powerpoint/2010/main" val="2844179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7" y="1255972"/>
            <a:ext cx="8638453" cy="4992328"/>
          </a:xfrm>
        </p:spPr>
        <p:txBody>
          <a:bodyPr vert="horz" lIns="91440" tIns="45720" rIns="91440" bIns="45720" rtlCol="0" anchor="t">
            <a:normAutofit lnSpcReduction="10000"/>
          </a:bodyPr>
          <a:lstStyle/>
          <a:p>
            <a:pPr fontAlgn="base"/>
            <a:r>
              <a:rPr lang="nl-BE" dirty="0"/>
              <a:t>Verplichting Registratie GW</a:t>
            </a:r>
          </a:p>
          <a:p>
            <a:pPr lvl="1" fontAlgn="base"/>
            <a:r>
              <a:rPr lang="nl-BE" sz="2000" dirty="0"/>
              <a:t>consensus BWG = Cat 3 uiterlijk 1 dag op voorhand</a:t>
            </a:r>
          </a:p>
          <a:p>
            <a:pPr lvl="1" fontAlgn="base"/>
            <a:r>
              <a:rPr lang="nl-BE" sz="2000" dirty="0"/>
              <a:t>tekst Code NUTS -- &gt; ter referentie</a:t>
            </a:r>
          </a:p>
          <a:p>
            <a:pPr fontAlgn="base"/>
            <a:r>
              <a:rPr lang="nl-BE" dirty="0"/>
              <a:t>Verplichting registratie Werk</a:t>
            </a:r>
          </a:p>
          <a:p>
            <a:pPr lvl="1" fontAlgn="base"/>
            <a:r>
              <a:rPr lang="nl-BE" sz="2000" dirty="0"/>
              <a:t>aanvragen signalisatievergunning bij S&amp;G is sowieso nodig indien hinder ook al is werk kort</a:t>
            </a:r>
          </a:p>
          <a:p>
            <a:pPr lvl="2" fontAlgn="base"/>
            <a:r>
              <a:rPr lang="nl-BE" sz="1600" dirty="0"/>
              <a:t>ook jaarvergunningen?</a:t>
            </a:r>
          </a:p>
          <a:p>
            <a:pPr lvl="1" fontAlgn="base"/>
            <a:r>
              <a:rPr lang="nl-BE" sz="2000" b="1" dirty="0"/>
              <a:t>vraag: </a:t>
            </a:r>
            <a:r>
              <a:rPr lang="nl-BE" sz="2000" dirty="0"/>
              <a:t>wat moet doorstromen naar GIPOD?</a:t>
            </a:r>
          </a:p>
          <a:p>
            <a:pPr lvl="2" fontAlgn="base"/>
            <a:r>
              <a:rPr lang="nl-BE" sz="1600" u="sng" dirty="0"/>
              <a:t>voorstel</a:t>
            </a:r>
            <a:r>
              <a:rPr lang="nl-BE" sz="1600" dirty="0"/>
              <a:t> specifieke signalisatievergunning </a:t>
            </a:r>
            <a:r>
              <a:rPr lang="nl-BE" sz="1600" dirty="0">
                <a:solidFill>
                  <a:srgbClr val="FF0000"/>
                </a:solidFill>
              </a:rPr>
              <a:t>EN /OF? </a:t>
            </a:r>
            <a:r>
              <a:rPr lang="nl-BE" sz="1600" dirty="0"/>
              <a:t>verkeershinder</a:t>
            </a:r>
          </a:p>
          <a:p>
            <a:pPr lvl="3" fontAlgn="base"/>
            <a:r>
              <a:rPr lang="nl-BE" sz="1400" dirty="0"/>
              <a:t>huidig decreet andere inname met ernstige verkeershinder is verplicht</a:t>
            </a:r>
          </a:p>
          <a:p>
            <a:pPr lvl="2" fontAlgn="base"/>
            <a:r>
              <a:rPr lang="nl-BE" sz="1600" b="1" dirty="0">
                <a:solidFill>
                  <a:srgbClr val="FF0000"/>
                </a:solidFill>
              </a:rPr>
              <a:t>wat is gewenst?</a:t>
            </a:r>
          </a:p>
          <a:p>
            <a:pPr fontAlgn="base"/>
            <a:r>
              <a:rPr lang="nl-BE" dirty="0"/>
              <a:t>Parkeerverbod niet opnemen in decreet</a:t>
            </a:r>
          </a:p>
          <a:p>
            <a:pPr lvl="1" fontAlgn="base"/>
            <a:r>
              <a:rPr lang="nl-BE" sz="1800" dirty="0"/>
              <a:t>opmerking dat niet mag gevraagd worden aan de aannemer bij gebruik GIPOD formulier</a:t>
            </a: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Wettelijk kader – gewenste verplichtingen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14</a:t>
            </a:fld>
            <a:endParaRPr lang="nl-BE"/>
          </a:p>
        </p:txBody>
      </p:sp>
    </p:spTree>
    <p:extLst>
      <p:ext uri="{BB962C8B-B14F-4D97-AF65-F5344CB8AC3E}">
        <p14:creationId xmlns:p14="http://schemas.microsoft.com/office/powerpoint/2010/main" val="1546896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7" y="1255972"/>
            <a:ext cx="8638453" cy="4992328"/>
          </a:xfrm>
        </p:spPr>
        <p:txBody>
          <a:bodyPr vert="horz" lIns="91440" tIns="45720" rIns="91440" bIns="45720" rtlCol="0" anchor="t">
            <a:normAutofit/>
          </a:bodyPr>
          <a:lstStyle/>
          <a:p>
            <a:pPr fontAlgn="base"/>
            <a:r>
              <a:rPr lang="nl-BE" dirty="0"/>
              <a:t>Verantwoordelijke registratie</a:t>
            </a:r>
          </a:p>
          <a:p>
            <a:pPr lvl="1" fontAlgn="base"/>
            <a:r>
              <a:rPr lang="nl-BE" dirty="0"/>
              <a:t>Aanpassingen gewenst?</a:t>
            </a:r>
          </a:p>
          <a:p>
            <a:pPr fontAlgn="base"/>
            <a:endParaRPr lang="nl-BE"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Wettelijk kader – gewenste verplichtingen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15</a:t>
            </a:fld>
            <a:endParaRPr lang="nl-BE"/>
          </a:p>
        </p:txBody>
      </p:sp>
      <p:graphicFrame>
        <p:nvGraphicFramePr>
          <p:cNvPr id="5" name="Tabel 4">
            <a:extLst>
              <a:ext uri="{FF2B5EF4-FFF2-40B4-BE49-F238E27FC236}">
                <a16:creationId xmlns:a16="http://schemas.microsoft.com/office/drawing/2014/main" id="{FD80B43E-52FC-4FB8-A0B6-509B0E4C8292}"/>
              </a:ext>
            </a:extLst>
          </p:cNvPr>
          <p:cNvGraphicFramePr>
            <a:graphicFrameLocks noGrp="1"/>
          </p:cNvGraphicFramePr>
          <p:nvPr>
            <p:extLst>
              <p:ext uri="{D42A27DB-BD31-4B8C-83A1-F6EECF244321}">
                <p14:modId xmlns:p14="http://schemas.microsoft.com/office/powerpoint/2010/main" val="2938094687"/>
              </p:ext>
            </p:extLst>
          </p:nvPr>
        </p:nvGraphicFramePr>
        <p:xfrm>
          <a:off x="794157" y="2234535"/>
          <a:ext cx="7950483" cy="3863487"/>
        </p:xfrm>
        <a:graphic>
          <a:graphicData uri="http://schemas.openxmlformats.org/drawingml/2006/table">
            <a:tbl>
              <a:tblPr firstRow="1" firstCol="1" bandRow="1">
                <a:tableStyleId>{93296810-A885-4BE3-A3E7-6D5BEEA58F35}</a:tableStyleId>
              </a:tblPr>
              <a:tblGrid>
                <a:gridCol w="1755187">
                  <a:extLst>
                    <a:ext uri="{9D8B030D-6E8A-4147-A177-3AD203B41FA5}">
                      <a16:colId xmlns:a16="http://schemas.microsoft.com/office/drawing/2014/main" val="1074476564"/>
                    </a:ext>
                  </a:extLst>
                </a:gridCol>
                <a:gridCol w="1607584">
                  <a:extLst>
                    <a:ext uri="{9D8B030D-6E8A-4147-A177-3AD203B41FA5}">
                      <a16:colId xmlns:a16="http://schemas.microsoft.com/office/drawing/2014/main" val="1131127763"/>
                    </a:ext>
                  </a:extLst>
                </a:gridCol>
                <a:gridCol w="1460784">
                  <a:extLst>
                    <a:ext uri="{9D8B030D-6E8A-4147-A177-3AD203B41FA5}">
                      <a16:colId xmlns:a16="http://schemas.microsoft.com/office/drawing/2014/main" val="1576700776"/>
                    </a:ext>
                  </a:extLst>
                </a:gridCol>
                <a:gridCol w="1682990">
                  <a:extLst>
                    <a:ext uri="{9D8B030D-6E8A-4147-A177-3AD203B41FA5}">
                      <a16:colId xmlns:a16="http://schemas.microsoft.com/office/drawing/2014/main" val="2200116372"/>
                    </a:ext>
                  </a:extLst>
                </a:gridCol>
                <a:gridCol w="1443938">
                  <a:extLst>
                    <a:ext uri="{9D8B030D-6E8A-4147-A177-3AD203B41FA5}">
                      <a16:colId xmlns:a16="http://schemas.microsoft.com/office/drawing/2014/main" val="3237296048"/>
                    </a:ext>
                  </a:extLst>
                </a:gridCol>
              </a:tblGrid>
              <a:tr h="833482">
                <a:tc>
                  <a:txBody>
                    <a:bodyPr/>
                    <a:lstStyle/>
                    <a:p>
                      <a:pPr>
                        <a:lnSpc>
                          <a:spcPts val="1350"/>
                        </a:lnSpc>
                        <a:spcBef>
                          <a:spcPts val="300"/>
                        </a:spcBef>
                        <a:spcAft>
                          <a:spcPts val="30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ts val="1350"/>
                        </a:lnSpc>
                        <a:spcBef>
                          <a:spcPts val="300"/>
                        </a:spcBef>
                        <a:spcAft>
                          <a:spcPts val="300"/>
                        </a:spcAft>
                      </a:pPr>
                      <a:r>
                        <a:rPr lang="nl-BE" sz="1100" dirty="0">
                          <a:effectLst/>
                        </a:rPr>
                        <a:t>Lokale overheden</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ts val="1350"/>
                        </a:lnSpc>
                        <a:spcBef>
                          <a:spcPts val="300"/>
                        </a:spcBef>
                        <a:spcAft>
                          <a:spcPts val="300"/>
                        </a:spcAft>
                      </a:pPr>
                      <a:r>
                        <a:rPr lang="nl-BE" sz="1100">
                          <a:effectLst/>
                        </a:rPr>
                        <a:t>AWV</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ts val="1350"/>
                        </a:lnSpc>
                        <a:spcBef>
                          <a:spcPts val="300"/>
                        </a:spcBef>
                        <a:spcAft>
                          <a:spcPts val="300"/>
                        </a:spcAft>
                      </a:pPr>
                      <a:r>
                        <a:rPr lang="nl-BE" sz="1100">
                          <a:effectLst/>
                        </a:rPr>
                        <a:t>Nutsmaatschappijen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ts val="1350"/>
                        </a:lnSpc>
                        <a:spcBef>
                          <a:spcPts val="300"/>
                        </a:spcBef>
                        <a:spcAft>
                          <a:spcPts val="300"/>
                        </a:spcAft>
                      </a:pPr>
                      <a:r>
                        <a:rPr lang="nl-BE" sz="1100">
                          <a:effectLst/>
                        </a:rPr>
                        <a:t>Uitvoerders /Aannemers </a:t>
                      </a:r>
                      <a:r>
                        <a:rPr lang="nl-BE" sz="800">
                          <a:effectLst/>
                        </a:rPr>
                        <a:t>(in opdracht van nutsmaatschappijen)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0600289"/>
                  </a:ext>
                </a:extLst>
              </a:tr>
              <a:tr h="497739">
                <a:tc>
                  <a:txBody>
                    <a:bodyPr/>
                    <a:lstStyle/>
                    <a:p>
                      <a:pPr>
                        <a:lnSpc>
                          <a:spcPts val="1350"/>
                        </a:lnSpc>
                        <a:spcBef>
                          <a:spcPts val="300"/>
                        </a:spcBef>
                        <a:spcAft>
                          <a:spcPts val="300"/>
                        </a:spcAft>
                      </a:pPr>
                      <a:r>
                        <a:rPr lang="nl-BE" sz="1100">
                          <a:effectLst/>
                        </a:rPr>
                        <a:t>Grondwerkzone </a:t>
                      </a:r>
                    </a:p>
                    <a:p>
                      <a:pPr>
                        <a:lnSpc>
                          <a:spcPts val="1350"/>
                        </a:lnSpc>
                        <a:spcBef>
                          <a:spcPts val="300"/>
                        </a:spcBef>
                        <a:spcAft>
                          <a:spcPts val="300"/>
                        </a:spcAft>
                      </a:pPr>
                      <a:r>
                        <a:rPr lang="nl-BE" sz="800">
                          <a:effectLst/>
                        </a:rPr>
                        <a:t>(voor de eigen grondwerken)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a:effectLst/>
                        </a:rPr>
                        <a:t>bevestigen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dirty="0">
                          <a:effectLst/>
                        </a:rPr>
                        <a:t>bevestigen</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a:effectLst/>
                        </a:rPr>
                        <a:t>bevestigen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8029673"/>
                  </a:ext>
                </a:extLst>
              </a:tr>
              <a:tr h="489651">
                <a:tc>
                  <a:txBody>
                    <a:bodyPr/>
                    <a:lstStyle/>
                    <a:p>
                      <a:pPr>
                        <a:lnSpc>
                          <a:spcPts val="1350"/>
                        </a:lnSpc>
                        <a:spcBef>
                          <a:spcPts val="300"/>
                        </a:spcBef>
                        <a:spcAft>
                          <a:spcPts val="300"/>
                        </a:spcAft>
                      </a:pPr>
                      <a:r>
                        <a:rPr lang="nl-BE" sz="1100" dirty="0">
                          <a:effectLst/>
                        </a:rPr>
                        <a:t>Werfzone </a:t>
                      </a:r>
                      <a:r>
                        <a:rPr lang="nl-BE" sz="1100" dirty="0">
                          <a:solidFill>
                            <a:srgbClr val="FF0000"/>
                          </a:solidFill>
                          <a:effectLst/>
                        </a:rPr>
                        <a:t>(Hinderzone die de werf is)</a:t>
                      </a:r>
                      <a:endParaRPr lang="nl-B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a:effectLst/>
                        </a:rPr>
                        <a:t>bevestigen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a:effectLst/>
                        </a:rPr>
                        <a:t>Voorstellen</a:t>
                      </a:r>
                    </a:p>
                    <a:p>
                      <a:pPr algn="ctr">
                        <a:lnSpc>
                          <a:spcPts val="1350"/>
                        </a:lnSpc>
                        <a:spcBef>
                          <a:spcPts val="300"/>
                        </a:spcBef>
                        <a:spcAft>
                          <a:spcPts val="300"/>
                        </a:spcAft>
                      </a:pPr>
                      <a:r>
                        <a:rPr lang="nl-BE" sz="600">
                          <a:effectLst/>
                        </a:rPr>
                        <a:t>(als uitvoerder AWV)</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0"/>
                        </a:spcAft>
                      </a:pPr>
                      <a:r>
                        <a:rPr lang="nl-BE" sz="1100">
                          <a:effectLst/>
                        </a:rPr>
                        <a:t>voorstellen</a:t>
                      </a:r>
                    </a:p>
                    <a:p>
                      <a:pPr algn="ctr">
                        <a:lnSpc>
                          <a:spcPts val="1350"/>
                        </a:lnSpc>
                        <a:spcBef>
                          <a:spcPts val="300"/>
                        </a:spcBef>
                        <a:spcAft>
                          <a:spcPts val="300"/>
                        </a:spcAft>
                      </a:pPr>
                      <a:r>
                        <a:rPr lang="nl-BE" sz="600">
                          <a:effectLst/>
                        </a:rPr>
                        <a:t>(als uitvoerder nutsmaatschappij)</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350"/>
                        </a:lnSpc>
                        <a:spcBef>
                          <a:spcPts val="300"/>
                        </a:spcBef>
                        <a:spcAft>
                          <a:spcPts val="0"/>
                        </a:spcAft>
                      </a:pPr>
                      <a:r>
                        <a:rPr lang="nl-BE" sz="1100">
                          <a:effectLst/>
                        </a:rPr>
                        <a:t>voorstellen</a:t>
                      </a:r>
                    </a:p>
                    <a:p>
                      <a:pPr algn="ctr">
                        <a:lnSpc>
                          <a:spcPts val="1350"/>
                        </a:lnSpc>
                        <a:spcBef>
                          <a:spcPts val="300"/>
                        </a:spcBef>
                        <a:spcAft>
                          <a:spcPts val="300"/>
                        </a:spcAft>
                      </a:pPr>
                      <a:r>
                        <a:rPr lang="nl-BE" sz="600">
                          <a:effectLst/>
                        </a:rPr>
                        <a:t>(als uitvoerder aannemer)</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9054672"/>
                  </a:ext>
                </a:extLst>
              </a:tr>
              <a:tr h="711394">
                <a:tc>
                  <a:txBody>
                    <a:bodyPr/>
                    <a:lstStyle/>
                    <a:p>
                      <a:pPr>
                        <a:lnSpc>
                          <a:spcPts val="1350"/>
                        </a:lnSpc>
                        <a:spcBef>
                          <a:spcPts val="300"/>
                        </a:spcBef>
                        <a:spcAft>
                          <a:spcPts val="300"/>
                        </a:spcAft>
                      </a:pPr>
                      <a:r>
                        <a:rPr lang="nl-BE" sz="1100" strike="sngStrike">
                          <a:solidFill>
                            <a:srgbClr val="FF0000"/>
                          </a:solidFill>
                          <a:effectLst/>
                        </a:rPr>
                        <a:t>Corridor </a:t>
                      </a:r>
                      <a:r>
                        <a:rPr lang="nl-BE" sz="800" strike="sngStrike">
                          <a:solidFill>
                            <a:srgbClr val="FF0000"/>
                          </a:solidFill>
                          <a:effectLst/>
                        </a:rPr>
                        <a:t>(optioneel)</a:t>
                      </a:r>
                      <a:endParaRPr lang="nl-BE" sz="1100" strike="sngStrike">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strike="sngStrike">
                          <a:solidFill>
                            <a:srgbClr val="FF0000"/>
                          </a:solidFill>
                          <a:effectLst/>
                        </a:rPr>
                        <a:t>bevestigen</a:t>
                      </a:r>
                      <a:endParaRPr lang="nl-BE" sz="1100" strike="sngStrike">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strike="sngStrike">
                          <a:solidFill>
                            <a:srgbClr val="FF0000"/>
                          </a:solidFill>
                          <a:effectLst/>
                        </a:rPr>
                        <a:t>voorstellen</a:t>
                      </a:r>
                      <a:endParaRPr lang="nl-BE" sz="1100" strike="sngStrike">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strike="sngStrike">
                          <a:solidFill>
                            <a:srgbClr val="FF0000"/>
                          </a:solidFill>
                          <a:effectLst/>
                        </a:rPr>
                        <a:t>voorstellen</a:t>
                      </a:r>
                    </a:p>
                    <a:p>
                      <a:pPr algn="ctr">
                        <a:lnSpc>
                          <a:spcPts val="1350"/>
                        </a:lnSpc>
                        <a:spcBef>
                          <a:spcPts val="300"/>
                        </a:spcBef>
                        <a:spcAft>
                          <a:spcPts val="300"/>
                        </a:spcAft>
                      </a:pPr>
                      <a:r>
                        <a:rPr lang="nl-BE" sz="800" strike="sngStrike">
                          <a:solidFill>
                            <a:srgbClr val="FF0000"/>
                          </a:solidFill>
                          <a:effectLst/>
                        </a:rPr>
                        <a:t>(indien eigen systeem  gemeenten dit vraagt)</a:t>
                      </a:r>
                      <a:endParaRPr lang="nl-BE" sz="1100" strike="sngStrike">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strike="sngStrike" dirty="0">
                          <a:solidFill>
                            <a:srgbClr val="FF0000"/>
                          </a:solidFill>
                          <a:effectLst/>
                        </a:rPr>
                        <a:t>voorstellen</a:t>
                      </a:r>
                    </a:p>
                    <a:p>
                      <a:pPr algn="ctr">
                        <a:lnSpc>
                          <a:spcPts val="1350"/>
                        </a:lnSpc>
                        <a:spcBef>
                          <a:spcPts val="300"/>
                        </a:spcBef>
                        <a:spcAft>
                          <a:spcPts val="300"/>
                        </a:spcAft>
                      </a:pPr>
                      <a:r>
                        <a:rPr lang="nl-BE" sz="800" strike="sngStrike" dirty="0">
                          <a:solidFill>
                            <a:srgbClr val="FF0000"/>
                          </a:solidFill>
                          <a:effectLst/>
                        </a:rPr>
                        <a:t>(indien eigen systeem  gemeenten dit vraagt)</a:t>
                      </a:r>
                      <a:endParaRPr lang="nl-BE" sz="1100" strike="sngStrik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7214886"/>
                  </a:ext>
                </a:extLst>
              </a:tr>
              <a:tr h="497739">
                <a:tc>
                  <a:txBody>
                    <a:bodyPr/>
                    <a:lstStyle/>
                    <a:p>
                      <a:pPr>
                        <a:lnSpc>
                          <a:spcPts val="1350"/>
                        </a:lnSpc>
                        <a:spcBef>
                          <a:spcPts val="300"/>
                        </a:spcBef>
                        <a:spcAft>
                          <a:spcPts val="300"/>
                        </a:spcAft>
                      </a:pPr>
                      <a:r>
                        <a:rPr lang="nl-BE" sz="1100">
                          <a:effectLst/>
                        </a:rPr>
                        <a:t>Evenementenzone</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a:effectLst/>
                        </a:rPr>
                        <a:t>bevestigen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a:effectLst/>
                        </a:rPr>
                        <a:t> bevestigen </a:t>
                      </a:r>
                    </a:p>
                    <a:p>
                      <a:pPr algn="ctr">
                        <a:lnSpc>
                          <a:spcPts val="1350"/>
                        </a:lnSpc>
                        <a:spcBef>
                          <a:spcPts val="300"/>
                        </a:spcBef>
                        <a:spcAft>
                          <a:spcPts val="300"/>
                        </a:spcAft>
                      </a:pPr>
                      <a:r>
                        <a:rPr lang="nl-BE" sz="800">
                          <a:effectLst/>
                        </a:rPr>
                        <a:t>(op gewestweg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1350"/>
                        </a:lnSpc>
                        <a:spcBef>
                          <a:spcPts val="300"/>
                        </a:spcBef>
                        <a:spcAft>
                          <a:spcPts val="30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0403810"/>
                  </a:ext>
                </a:extLst>
              </a:tr>
              <a:tr h="833482">
                <a:tc>
                  <a:txBody>
                    <a:bodyPr/>
                    <a:lstStyle/>
                    <a:p>
                      <a:pPr>
                        <a:lnSpc>
                          <a:spcPts val="1350"/>
                        </a:lnSpc>
                        <a:spcBef>
                          <a:spcPts val="300"/>
                        </a:spcBef>
                        <a:spcAft>
                          <a:spcPts val="300"/>
                        </a:spcAft>
                      </a:pPr>
                      <a:r>
                        <a:rPr lang="nl-BE" sz="1100" dirty="0">
                          <a:effectLst/>
                        </a:rPr>
                        <a:t>Extra hinderzones </a:t>
                      </a:r>
                      <a:r>
                        <a:rPr lang="nl-NL" sz="800" dirty="0">
                          <a:effectLst/>
                        </a:rPr>
                        <a:t>  </a:t>
                      </a:r>
                      <a:r>
                        <a:rPr lang="nl-BE" sz="800" dirty="0">
                          <a:effectLst/>
                        </a:rPr>
                        <a:t>(niet op de plaats van de inname) (optioneel)</a:t>
                      </a:r>
                    </a:p>
                    <a:p>
                      <a:pPr>
                        <a:lnSpc>
                          <a:spcPts val="1350"/>
                        </a:lnSpc>
                        <a:spcBef>
                          <a:spcPts val="300"/>
                        </a:spcBef>
                        <a:spcAft>
                          <a:spcPts val="300"/>
                        </a:spcAft>
                      </a:pPr>
                      <a:r>
                        <a:rPr lang="nl-B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Toevoegen hinderzone </a:t>
                      </a:r>
                    </a:p>
                  </a:txBody>
                  <a:tcPr marL="68580" marR="68580" marT="0" marB="0"/>
                </a:tc>
                <a:tc>
                  <a:txBody>
                    <a:bodyPr/>
                    <a:lstStyle/>
                    <a:p>
                      <a:pPr>
                        <a:lnSpc>
                          <a:spcPts val="1350"/>
                        </a:lnSpc>
                        <a:spcBef>
                          <a:spcPts val="300"/>
                        </a:spcBef>
                        <a:spcAft>
                          <a:spcPts val="300"/>
                        </a:spcAft>
                      </a:pPr>
                      <a:r>
                        <a:rPr lang="nl-BE" sz="1100" dirty="0">
                          <a:effectLst/>
                        </a:rPr>
                        <a:t>bevestigen</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ts val="1350"/>
                        </a:lnSpc>
                        <a:spcBef>
                          <a:spcPts val="300"/>
                        </a:spcBef>
                        <a:spcAft>
                          <a:spcPts val="30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ts val="1350"/>
                        </a:lnSpc>
                        <a:spcBef>
                          <a:spcPts val="300"/>
                        </a:spcBef>
                        <a:spcAft>
                          <a:spcPts val="30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ts val="1350"/>
                        </a:lnSpc>
                        <a:spcBef>
                          <a:spcPts val="300"/>
                        </a:spcBef>
                        <a:spcAft>
                          <a:spcPts val="300"/>
                        </a:spcAft>
                      </a:pPr>
                      <a:r>
                        <a:rPr lang="nl-BE" sz="1100" dirty="0">
                          <a:effectLst/>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4432500"/>
                  </a:ext>
                </a:extLst>
              </a:tr>
            </a:tbl>
          </a:graphicData>
        </a:graphic>
      </p:graphicFrame>
      <p:sp>
        <p:nvSpPr>
          <p:cNvPr id="7" name="Rectangle 1">
            <a:extLst>
              <a:ext uri="{FF2B5EF4-FFF2-40B4-BE49-F238E27FC236}">
                <a16:creationId xmlns:a16="http://schemas.microsoft.com/office/drawing/2014/main" id="{9B360CFF-F37A-48D2-AF07-ABF5C65413EB}"/>
              </a:ext>
            </a:extLst>
          </p:cNvPr>
          <p:cNvSpPr>
            <a:spLocks noChangeArrowheads="1"/>
          </p:cNvSpPr>
          <p:nvPr/>
        </p:nvSpPr>
        <p:spPr bwMode="auto">
          <a:xfrm>
            <a:off x="882748" y="2077907"/>
            <a:ext cx="3268663"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951526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7" y="1255972"/>
            <a:ext cx="8638453" cy="4992328"/>
          </a:xfrm>
        </p:spPr>
        <p:txBody>
          <a:bodyPr vert="horz" lIns="91440" tIns="45720" rIns="91440" bIns="45720" rtlCol="0" anchor="t">
            <a:normAutofit/>
          </a:bodyPr>
          <a:lstStyle/>
          <a:p>
            <a:pPr fontAlgn="base"/>
            <a:r>
              <a:rPr lang="en-US" dirty="0" err="1"/>
              <a:t>vraag</a:t>
            </a:r>
            <a:r>
              <a:rPr lang="en-US" dirty="0"/>
              <a:t> </a:t>
            </a:r>
            <a:r>
              <a:rPr lang="en-US" dirty="0" err="1"/>
              <a:t>voor</a:t>
            </a:r>
            <a:r>
              <a:rPr lang="en-US" dirty="0"/>
              <a:t> </a:t>
            </a:r>
            <a:r>
              <a:rPr lang="en-US" dirty="0" err="1"/>
              <a:t>grondwerken</a:t>
            </a:r>
            <a:r>
              <a:rPr lang="en-US" dirty="0"/>
              <a:t> via platform </a:t>
            </a:r>
            <a:r>
              <a:rPr lang="en-US" dirty="0" err="1"/>
              <a:t>opnemen</a:t>
            </a:r>
            <a:r>
              <a:rPr lang="en-US" dirty="0"/>
              <a:t> in </a:t>
            </a:r>
            <a:r>
              <a:rPr lang="en-US" dirty="0" err="1"/>
              <a:t>decreet</a:t>
            </a:r>
            <a:endParaRPr lang="en-US" dirty="0"/>
          </a:p>
          <a:p>
            <a:pPr lvl="1" fontAlgn="base"/>
            <a:r>
              <a:rPr lang="en-US" sz="2000" dirty="0"/>
              <a:t>concrete </a:t>
            </a:r>
            <a:r>
              <a:rPr lang="en-US" sz="2000" dirty="0" err="1"/>
              <a:t>uitwerking</a:t>
            </a:r>
            <a:r>
              <a:rPr lang="en-US" sz="2000" dirty="0"/>
              <a:t> </a:t>
            </a:r>
            <a:r>
              <a:rPr lang="en-US" sz="2000" dirty="0" err="1"/>
              <a:t>zie</a:t>
            </a:r>
            <a:r>
              <a:rPr lang="en-US" sz="2000" dirty="0"/>
              <a:t> later</a:t>
            </a:r>
          </a:p>
          <a:p>
            <a:pPr fontAlgn="base"/>
            <a:endParaRPr lang="en-US" sz="1800" dirty="0"/>
          </a:p>
          <a:p>
            <a:pPr fontAlgn="base"/>
            <a:r>
              <a:rPr lang="en-US" dirty="0" err="1"/>
              <a:t>Sleutelmomenten</a:t>
            </a:r>
            <a:endParaRPr lang="en-US" dirty="0"/>
          </a:p>
          <a:p>
            <a:pPr lvl="1" fontAlgn="base"/>
            <a:r>
              <a:rPr lang="en-US" sz="2000" dirty="0" err="1"/>
              <a:t>meegeven</a:t>
            </a:r>
            <a:r>
              <a:rPr lang="en-US" sz="2000" dirty="0"/>
              <a:t> </a:t>
            </a:r>
            <a:r>
              <a:rPr lang="en-US" sz="2000" dirty="0" err="1"/>
              <a:t>als</a:t>
            </a:r>
            <a:r>
              <a:rPr lang="en-US" sz="2000" dirty="0"/>
              <a:t> </a:t>
            </a:r>
            <a:r>
              <a:rPr lang="en-US" sz="2000" dirty="0" err="1"/>
              <a:t>attribuut</a:t>
            </a:r>
            <a:r>
              <a:rPr lang="en-US" sz="2000" dirty="0"/>
              <a:t> op GW </a:t>
            </a:r>
            <a:r>
              <a:rPr lang="en-US" sz="2000" dirty="0" err="1"/>
              <a:t>dat</a:t>
            </a:r>
            <a:r>
              <a:rPr lang="en-US" sz="2000" dirty="0"/>
              <a:t> GIPOD data mag </a:t>
            </a:r>
            <a:r>
              <a:rPr lang="en-US" sz="2000" dirty="0" err="1"/>
              <a:t>aanpassen</a:t>
            </a:r>
            <a:r>
              <a:rPr lang="en-US" sz="2000" dirty="0"/>
              <a:t> </a:t>
            </a: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Wettelijk kader – gewenste verplichtingen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16</a:t>
            </a:fld>
            <a:endParaRPr lang="nl-BE"/>
          </a:p>
        </p:txBody>
      </p:sp>
    </p:spTree>
    <p:extLst>
      <p:ext uri="{BB962C8B-B14F-4D97-AF65-F5344CB8AC3E}">
        <p14:creationId xmlns:p14="http://schemas.microsoft.com/office/powerpoint/2010/main" val="1465982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68D9DBF-4D38-49D9-B3E9-C334AADF104A}"/>
              </a:ext>
            </a:extLst>
          </p:cNvPr>
          <p:cNvSpPr>
            <a:spLocks noGrp="1"/>
          </p:cNvSpPr>
          <p:nvPr>
            <p:ph type="subTitle" idx="1"/>
          </p:nvPr>
        </p:nvSpPr>
        <p:spPr/>
        <p:txBody>
          <a:bodyPr vert="horz" lIns="91440" tIns="45720" rIns="91440" bIns="45720" rtlCol="0" anchor="t">
            <a:normAutofit/>
          </a:bodyPr>
          <a:lstStyle/>
          <a:p>
            <a:r>
              <a:rPr lang="en-US" dirty="0"/>
              <a:t>4. </a:t>
            </a:r>
            <a:r>
              <a:rPr lang="en-US" dirty="0" err="1"/>
              <a:t>Samenhang</a:t>
            </a:r>
            <a:endParaRPr lang="en-US" dirty="0"/>
          </a:p>
        </p:txBody>
      </p:sp>
      <p:sp>
        <p:nvSpPr>
          <p:cNvPr id="3" name="Titel 2">
            <a:extLst>
              <a:ext uri="{FF2B5EF4-FFF2-40B4-BE49-F238E27FC236}">
                <a16:creationId xmlns:a16="http://schemas.microsoft.com/office/drawing/2014/main" id="{C2FB9FBC-35D1-494F-98BD-7837BB3F8478}"/>
              </a:ext>
            </a:extLst>
          </p:cNvPr>
          <p:cNvSpPr>
            <a:spLocks noGrp="1"/>
          </p:cNvSpPr>
          <p:nvPr>
            <p:ph type="title"/>
          </p:nvPr>
        </p:nvSpPr>
        <p:spPr>
          <a:xfrm>
            <a:off x="860079" y="2002534"/>
            <a:ext cx="8534581" cy="2794621"/>
          </a:xfrm>
        </p:spPr>
        <p:txBody>
          <a:bodyPr/>
          <a:lstStyle/>
          <a:p>
            <a:r>
              <a:rPr lang="nl-BE" dirty="0">
                <a:latin typeface="FlandersArtSans-Bold"/>
              </a:rPr>
              <a:t>Openstaande punten</a:t>
            </a:r>
            <a:endParaRPr lang="en-US" dirty="0"/>
          </a:p>
        </p:txBody>
      </p:sp>
    </p:spTree>
    <p:extLst>
      <p:ext uri="{BB962C8B-B14F-4D97-AF65-F5344CB8AC3E}">
        <p14:creationId xmlns:p14="http://schemas.microsoft.com/office/powerpoint/2010/main" val="3988972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7" y="1255972"/>
            <a:ext cx="8638453" cy="4992328"/>
          </a:xfrm>
        </p:spPr>
        <p:txBody>
          <a:bodyPr vert="horz" lIns="91440" tIns="45720" rIns="91440" bIns="45720" rtlCol="0" anchor="t">
            <a:normAutofit/>
          </a:bodyPr>
          <a:lstStyle/>
          <a:p>
            <a:pPr fontAlgn="base"/>
            <a:r>
              <a:rPr lang="en-US" dirty="0" err="1"/>
              <a:t>Overzicht</a:t>
            </a:r>
            <a:r>
              <a:rPr lang="en-US" dirty="0"/>
              <a:t> in </a:t>
            </a:r>
            <a:r>
              <a:rPr lang="en-US" dirty="0" err="1"/>
              <a:t>hoofdstuk</a:t>
            </a:r>
            <a:r>
              <a:rPr lang="en-US" dirty="0"/>
              <a:t> 4 </a:t>
            </a:r>
          </a:p>
          <a:p>
            <a:pPr lvl="1" fontAlgn="base"/>
            <a:r>
              <a:rPr lang="en-US" sz="2000" dirty="0"/>
              <a:t>concrete </a:t>
            </a:r>
            <a:r>
              <a:rPr lang="en-US" sz="2000" dirty="0" err="1"/>
              <a:t>implementatie</a:t>
            </a:r>
            <a:r>
              <a:rPr lang="en-US" sz="2000" dirty="0"/>
              <a:t> </a:t>
            </a:r>
            <a:r>
              <a:rPr lang="en-US" sz="2000" dirty="0" err="1"/>
              <a:t>en</a:t>
            </a:r>
            <a:r>
              <a:rPr lang="en-US" sz="2000" dirty="0"/>
              <a:t> detail in </a:t>
            </a:r>
            <a:r>
              <a:rPr lang="en-US" sz="2000" dirty="0" err="1"/>
              <a:t>Hoofdstuk</a:t>
            </a:r>
            <a:endParaRPr lang="en-US" sz="2000" dirty="0"/>
          </a:p>
          <a:p>
            <a:pPr lvl="2" fontAlgn="base"/>
            <a:r>
              <a:rPr lang="en-US" sz="1800" dirty="0"/>
              <a:t>5: </a:t>
            </a:r>
            <a:r>
              <a:rPr lang="en-US" sz="1800" dirty="0" err="1"/>
              <a:t>beheer</a:t>
            </a:r>
            <a:r>
              <a:rPr lang="en-US" sz="1800" dirty="0"/>
              <a:t> </a:t>
            </a:r>
            <a:r>
              <a:rPr lang="en-US" sz="1800" dirty="0" err="1"/>
              <a:t>inname</a:t>
            </a:r>
            <a:endParaRPr lang="en-US" sz="1800" dirty="0"/>
          </a:p>
          <a:p>
            <a:pPr lvl="2" fontAlgn="base"/>
            <a:r>
              <a:rPr lang="en-US" sz="1800" dirty="0"/>
              <a:t>6: </a:t>
            </a:r>
            <a:r>
              <a:rPr lang="en-US" sz="1800" dirty="0" err="1"/>
              <a:t>vraag</a:t>
            </a:r>
            <a:r>
              <a:rPr lang="en-US" sz="1800" dirty="0"/>
              <a:t> </a:t>
            </a:r>
            <a:r>
              <a:rPr lang="en-US" sz="1800" dirty="0" err="1"/>
              <a:t>voor</a:t>
            </a:r>
            <a:r>
              <a:rPr lang="en-US" sz="1800" dirty="0"/>
              <a:t> </a:t>
            </a:r>
            <a:r>
              <a:rPr lang="en-US" sz="1800" dirty="0" err="1"/>
              <a:t>Werken</a:t>
            </a:r>
            <a:endParaRPr lang="en-US" sz="1800" dirty="0"/>
          </a:p>
          <a:p>
            <a:pPr lvl="3" fontAlgn="base"/>
            <a:r>
              <a:rPr lang="en-US" sz="1600" dirty="0" err="1"/>
              <a:t>hernoemen</a:t>
            </a:r>
            <a:r>
              <a:rPr lang="en-US" sz="1600" dirty="0"/>
              <a:t> </a:t>
            </a:r>
            <a:r>
              <a:rPr lang="en-US" sz="1600" dirty="0" err="1"/>
              <a:t>naar</a:t>
            </a:r>
            <a:r>
              <a:rPr lang="en-US" sz="1600" dirty="0"/>
              <a:t> </a:t>
            </a:r>
            <a:r>
              <a:rPr lang="en-US" sz="1600" dirty="0" err="1"/>
              <a:t>vraag</a:t>
            </a:r>
            <a:r>
              <a:rPr lang="en-US" sz="1600" dirty="0"/>
              <a:t> </a:t>
            </a:r>
            <a:r>
              <a:rPr lang="en-US" sz="1600" dirty="0" err="1"/>
              <a:t>voor</a:t>
            </a:r>
            <a:r>
              <a:rPr lang="en-US" sz="1600" dirty="0"/>
              <a:t> </a:t>
            </a:r>
            <a:r>
              <a:rPr lang="en-US" sz="1600" dirty="0" err="1"/>
              <a:t>Grondwerken</a:t>
            </a:r>
            <a:r>
              <a:rPr lang="en-US" sz="1600" dirty="0"/>
              <a:t>?</a:t>
            </a:r>
          </a:p>
          <a:p>
            <a:pPr lvl="2" fontAlgn="base"/>
            <a:r>
              <a:rPr lang="en-US" sz="1800" dirty="0"/>
              <a:t>7 : </a:t>
            </a:r>
            <a:r>
              <a:rPr lang="en-US" sz="1800" dirty="0" err="1"/>
              <a:t>zoeken</a:t>
            </a:r>
            <a:r>
              <a:rPr lang="en-US" sz="1800" dirty="0"/>
              <a:t> </a:t>
            </a:r>
            <a:r>
              <a:rPr lang="en-US" sz="1800" dirty="0" err="1"/>
              <a:t>naar</a:t>
            </a:r>
            <a:r>
              <a:rPr lang="en-US" sz="1800" dirty="0"/>
              <a:t> </a:t>
            </a:r>
            <a:r>
              <a:rPr lang="en-US" sz="1800" dirty="0" err="1"/>
              <a:t>synergie</a:t>
            </a:r>
            <a:r>
              <a:rPr lang="en-US" sz="1800" dirty="0"/>
              <a:t> </a:t>
            </a:r>
            <a:r>
              <a:rPr lang="en-US" sz="1800" dirty="0" err="1"/>
              <a:t>en</a:t>
            </a:r>
            <a:r>
              <a:rPr lang="en-US" sz="1800" dirty="0"/>
              <a:t> </a:t>
            </a:r>
            <a:r>
              <a:rPr lang="en-US" sz="1800" dirty="0" err="1"/>
              <a:t>samenwerking</a:t>
            </a:r>
            <a:endParaRPr lang="en-US" sz="1800" dirty="0"/>
          </a:p>
          <a:p>
            <a:pPr lvl="2" fontAlgn="base"/>
            <a:r>
              <a:rPr lang="en-US" sz="1800" dirty="0"/>
              <a:t>8:  hinder</a:t>
            </a:r>
          </a:p>
          <a:p>
            <a:pPr lvl="2" fontAlgn="base"/>
            <a:r>
              <a:rPr lang="en-US" sz="1800" dirty="0"/>
              <a:t>9:  </a:t>
            </a:r>
            <a:r>
              <a:rPr lang="en-US" sz="1800" dirty="0" err="1"/>
              <a:t>omleiding</a:t>
            </a:r>
            <a:endParaRPr lang="en-US" sz="1800" dirty="0"/>
          </a:p>
          <a:p>
            <a:pPr lvl="2" fontAlgn="base"/>
            <a:r>
              <a:rPr lang="en-US" sz="1800" dirty="0"/>
              <a:t>10:  De </a:t>
            </a:r>
            <a:r>
              <a:rPr lang="en-US" sz="1800" dirty="0" err="1"/>
              <a:t>Lijn</a:t>
            </a:r>
            <a:endParaRPr lang="en-US" sz="1800" dirty="0"/>
          </a:p>
          <a:p>
            <a:pPr lvl="2" fontAlgn="base"/>
            <a:r>
              <a:rPr lang="en-US" sz="1800" dirty="0"/>
              <a:t>11:  </a:t>
            </a:r>
            <a:r>
              <a:rPr lang="en-US" sz="1800" dirty="0" err="1"/>
              <a:t>sperpriode</a:t>
            </a:r>
            <a:r>
              <a:rPr lang="en-US" sz="1800" dirty="0"/>
              <a:t> </a:t>
            </a:r>
            <a:r>
              <a:rPr lang="en-US" sz="1800" dirty="0" err="1"/>
              <a:t>en</a:t>
            </a:r>
            <a:r>
              <a:rPr lang="en-US" sz="1800" dirty="0"/>
              <a:t> </a:t>
            </a:r>
            <a:r>
              <a:rPr lang="en-US" sz="1800" dirty="0" err="1"/>
              <a:t>tijdelijk</a:t>
            </a:r>
            <a:r>
              <a:rPr lang="en-US" sz="1800" dirty="0"/>
              <a:t> </a:t>
            </a:r>
            <a:r>
              <a:rPr lang="en-US" sz="1800" dirty="0" err="1"/>
              <a:t>verbod</a:t>
            </a:r>
            <a:endParaRPr lang="en-US" sz="1800" dirty="0"/>
          </a:p>
          <a:p>
            <a:pPr lvl="2" fontAlgn="base"/>
            <a:r>
              <a:rPr lang="en-US" sz="1800" dirty="0"/>
              <a:t>12: </a:t>
            </a:r>
            <a:r>
              <a:rPr lang="en-US" sz="1800" dirty="0" err="1"/>
              <a:t>ondersteunende</a:t>
            </a:r>
            <a:r>
              <a:rPr lang="en-US" sz="1800" dirty="0"/>
              <a:t> </a:t>
            </a:r>
            <a:r>
              <a:rPr lang="en-US" sz="1800" dirty="0" err="1"/>
              <a:t>functies</a:t>
            </a:r>
            <a:endParaRPr lang="en-US" sz="1800" dirty="0"/>
          </a:p>
          <a:p>
            <a:pPr marL="953589" lvl="3" indent="0" fontAlgn="base">
              <a:buNone/>
            </a:pPr>
            <a:endParaRPr lang="en-US"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Samenhang</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18</a:t>
            </a:fld>
            <a:endParaRPr lang="nl-BE"/>
          </a:p>
        </p:txBody>
      </p:sp>
    </p:spTree>
    <p:extLst>
      <p:ext uri="{BB962C8B-B14F-4D97-AF65-F5344CB8AC3E}">
        <p14:creationId xmlns:p14="http://schemas.microsoft.com/office/powerpoint/2010/main" val="324992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7" y="1255972"/>
            <a:ext cx="8638453" cy="4992328"/>
          </a:xfrm>
        </p:spPr>
        <p:txBody>
          <a:bodyPr vert="horz" lIns="91440" tIns="45720" rIns="91440" bIns="45720" rtlCol="0" anchor="t">
            <a:normAutofit/>
          </a:bodyPr>
          <a:lstStyle/>
          <a:p>
            <a:pPr fontAlgn="base"/>
            <a:r>
              <a:rPr lang="en-US" dirty="0"/>
              <a:t>Wat is basis </a:t>
            </a:r>
            <a:r>
              <a:rPr lang="en-US" dirty="0" err="1"/>
              <a:t>Grafische</a:t>
            </a:r>
            <a:r>
              <a:rPr lang="en-US" dirty="0"/>
              <a:t> Interface?</a:t>
            </a:r>
          </a:p>
          <a:p>
            <a:pPr lvl="1" fontAlgn="base"/>
            <a:r>
              <a:rPr lang="en-US" sz="2000" dirty="0" err="1"/>
              <a:t>zeker</a:t>
            </a:r>
            <a:r>
              <a:rPr lang="en-US" sz="2000" dirty="0"/>
              <a:t> in de </a:t>
            </a:r>
            <a:r>
              <a:rPr lang="en-US" sz="2000" dirty="0" err="1"/>
              <a:t>eerste</a:t>
            </a:r>
            <a:r>
              <a:rPr lang="en-US" sz="2000" dirty="0"/>
              <a:t> </a:t>
            </a:r>
            <a:r>
              <a:rPr lang="en-US" sz="2000" dirty="0" err="1"/>
              <a:t>versie</a:t>
            </a:r>
            <a:r>
              <a:rPr lang="en-US" sz="2000" dirty="0"/>
              <a:t> </a:t>
            </a:r>
            <a:r>
              <a:rPr lang="en-US" sz="2000" dirty="0" err="1"/>
              <a:t>kunnen</a:t>
            </a:r>
            <a:r>
              <a:rPr lang="en-US" sz="2000" dirty="0"/>
              <a:t> </a:t>
            </a:r>
            <a:r>
              <a:rPr lang="en-US" sz="2000" dirty="0" err="1"/>
              <a:t>registreren</a:t>
            </a:r>
            <a:r>
              <a:rPr lang="en-US" sz="2000" dirty="0"/>
              <a:t> </a:t>
            </a:r>
            <a:r>
              <a:rPr lang="en-US" sz="2000" dirty="0" err="1"/>
              <a:t>en</a:t>
            </a:r>
            <a:r>
              <a:rPr lang="en-US" sz="2000" dirty="0"/>
              <a:t> </a:t>
            </a:r>
            <a:r>
              <a:rPr lang="en-US" sz="2000" dirty="0" err="1"/>
              <a:t>aanpassen</a:t>
            </a:r>
            <a:endParaRPr lang="en-US" sz="2000" dirty="0"/>
          </a:p>
          <a:p>
            <a:pPr lvl="1" fontAlgn="base"/>
            <a:r>
              <a:rPr lang="en-US" sz="2000" dirty="0" err="1"/>
              <a:t>geen</a:t>
            </a:r>
            <a:r>
              <a:rPr lang="en-US" sz="2000" dirty="0"/>
              <a:t> extra “</a:t>
            </a:r>
            <a:r>
              <a:rPr lang="en-US" sz="2000" dirty="0" err="1"/>
              <a:t>handigheden</a:t>
            </a:r>
            <a:r>
              <a:rPr lang="en-US" sz="2000" dirty="0"/>
              <a:t>”, </a:t>
            </a:r>
            <a:r>
              <a:rPr lang="en-US" sz="2000" dirty="0" err="1"/>
              <a:t>ondersteuning</a:t>
            </a:r>
            <a:r>
              <a:rPr lang="en-US" sz="2000" dirty="0"/>
              <a:t> flow</a:t>
            </a:r>
          </a:p>
          <a:p>
            <a:pPr lvl="1" fontAlgn="base"/>
            <a:endParaRPr lang="en-US" sz="2000" dirty="0"/>
          </a:p>
          <a:p>
            <a:pPr marL="457200" lvl="1" indent="0" fontAlgn="base">
              <a:buNone/>
            </a:pPr>
            <a:r>
              <a:rPr lang="en-US" sz="1800" dirty="0"/>
              <a:t>---&gt; </a:t>
            </a:r>
            <a:r>
              <a:rPr lang="en-US" sz="1800" dirty="0" err="1"/>
              <a:t>daarna</a:t>
            </a:r>
            <a:r>
              <a:rPr lang="en-US" sz="1800" dirty="0"/>
              <a:t> </a:t>
            </a:r>
            <a:r>
              <a:rPr lang="en-US" sz="1800" dirty="0" err="1"/>
              <a:t>kijken</a:t>
            </a:r>
            <a:r>
              <a:rPr lang="en-US" sz="1800" dirty="0"/>
              <a:t> </a:t>
            </a:r>
            <a:r>
              <a:rPr lang="en-US" sz="1800" dirty="0" err="1"/>
              <a:t>welke</a:t>
            </a:r>
            <a:r>
              <a:rPr lang="en-US" sz="1800" dirty="0"/>
              <a:t> </a:t>
            </a:r>
            <a:r>
              <a:rPr lang="en-US" sz="1800" dirty="0" err="1"/>
              <a:t>uitbreidingen</a:t>
            </a:r>
            <a:r>
              <a:rPr lang="en-US" sz="1800" dirty="0"/>
              <a:t> </a:t>
            </a:r>
            <a:r>
              <a:rPr lang="en-US" sz="1800" dirty="0" err="1"/>
              <a:t>nodig</a:t>
            </a:r>
            <a:r>
              <a:rPr lang="en-US" sz="1800" dirty="0"/>
              <a:t> </a:t>
            </a:r>
            <a:r>
              <a:rPr lang="en-US" sz="1800" dirty="0" err="1"/>
              <a:t>zijn</a:t>
            </a:r>
            <a:endParaRPr lang="en-US" sz="1800" dirty="0"/>
          </a:p>
          <a:p>
            <a:pPr marL="457200" lvl="1" indent="0" fontAlgn="base">
              <a:buNone/>
            </a:pPr>
            <a:endParaRPr lang="en-US" sz="1800" dirty="0"/>
          </a:p>
          <a:p>
            <a:pPr marL="342900" lvl="1" indent="-342900" fontAlgn="base">
              <a:buFont typeface="FlandersArtSans-Regular" panose="00000500000000000000" pitchFamily="2" charset="0"/>
              <a:buChar char="&gt;"/>
            </a:pPr>
            <a:r>
              <a:rPr lang="en-US" dirty="0" err="1"/>
              <a:t>Informatiemodel</a:t>
            </a:r>
            <a:endParaRPr lang="en-US" dirty="0"/>
          </a:p>
          <a:p>
            <a:pPr marL="778329" lvl="2" indent="-342900" fontAlgn="base"/>
            <a:r>
              <a:rPr lang="en-US" dirty="0"/>
              <a:t>OSLO = </a:t>
            </a:r>
            <a:r>
              <a:rPr lang="en-US" dirty="0" err="1"/>
              <a:t>wordt</a:t>
            </a:r>
            <a:r>
              <a:rPr lang="en-US" dirty="0"/>
              <a:t> </a:t>
            </a:r>
            <a:r>
              <a:rPr lang="en-US" dirty="0" err="1"/>
              <a:t>aangepast</a:t>
            </a:r>
            <a:r>
              <a:rPr lang="en-US" dirty="0"/>
              <a:t> </a:t>
            </a:r>
            <a:r>
              <a:rPr lang="en-US" dirty="0" err="1"/>
              <a:t>ifv</a:t>
            </a:r>
            <a:r>
              <a:rPr lang="en-US" dirty="0"/>
              <a:t> </a:t>
            </a:r>
            <a:r>
              <a:rPr lang="en-US" dirty="0" err="1"/>
              <a:t>ontwikkeling</a:t>
            </a:r>
            <a:endParaRPr lang="en-US" dirty="0"/>
          </a:p>
          <a:p>
            <a:pPr marL="1296489" lvl="3" indent="-342900" fontAlgn="base"/>
            <a:r>
              <a:rPr lang="nl-BE" dirty="0">
                <a:hlinkClick r:id="rId2"/>
              </a:rPr>
              <a:t>https://data.vlaanderen.be/cms/ap/inname-openbaar-domein/overview.jpg</a:t>
            </a:r>
            <a:endParaRPr lang="en-US" dirty="0"/>
          </a:p>
          <a:p>
            <a:pPr marL="778329" lvl="2" indent="-342900" fontAlgn="base"/>
            <a:r>
              <a:rPr lang="en-US" dirty="0" err="1"/>
              <a:t>vereenvoudiging</a:t>
            </a:r>
            <a:r>
              <a:rPr lang="en-US" dirty="0"/>
              <a:t> GIPOD</a:t>
            </a:r>
          </a:p>
          <a:p>
            <a:pPr marL="953589" lvl="3" indent="0" fontAlgn="base">
              <a:buNone/>
            </a:pPr>
            <a:endParaRPr lang="en-US"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Samenhang</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19</a:t>
            </a:fld>
            <a:endParaRPr lang="nl-BE"/>
          </a:p>
        </p:txBody>
      </p:sp>
    </p:spTree>
    <p:extLst>
      <p:ext uri="{BB962C8B-B14F-4D97-AF65-F5344CB8AC3E}">
        <p14:creationId xmlns:p14="http://schemas.microsoft.com/office/powerpoint/2010/main" val="2187301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586182F-CC50-45A1-BA82-7834F576A676}"/>
              </a:ext>
            </a:extLst>
          </p:cNvPr>
          <p:cNvSpPr>
            <a:spLocks noGrp="1"/>
          </p:cNvSpPr>
          <p:nvPr>
            <p:ph sz="quarter" idx="10"/>
          </p:nvPr>
        </p:nvSpPr>
        <p:spPr/>
        <p:txBody>
          <a:bodyPr vert="horz" lIns="91440" tIns="45720" rIns="91440" bIns="45720" rtlCol="0" anchor="t">
            <a:normAutofit/>
          </a:bodyPr>
          <a:lstStyle/>
          <a:p>
            <a:r>
              <a:rPr lang="nl-BE" dirty="0">
                <a:latin typeface="FlandersArtSans-Regular"/>
              </a:rPr>
              <a:t>Overzichtsdocument</a:t>
            </a:r>
          </a:p>
          <a:p>
            <a:pPr marL="898071" lvl="1" indent="-457200"/>
            <a:r>
              <a:rPr lang="nl-BE" sz="2000" dirty="0">
                <a:latin typeface="FlandersArtSans-Regular"/>
              </a:rPr>
              <a:t>doel</a:t>
            </a:r>
          </a:p>
          <a:p>
            <a:pPr marL="898071" lvl="1" indent="-457200"/>
            <a:r>
              <a:rPr lang="nl-BE" sz="2000" dirty="0">
                <a:latin typeface="FlandersArtSans-Regular"/>
              </a:rPr>
              <a:t>vervolg</a:t>
            </a:r>
          </a:p>
          <a:p>
            <a:pPr marL="898071" lvl="1" indent="-457200"/>
            <a:r>
              <a:rPr lang="nl-BE" sz="2000" dirty="0">
                <a:latin typeface="FlandersArtSans-Regular"/>
              </a:rPr>
              <a:t>algemene opmerkingen</a:t>
            </a:r>
          </a:p>
          <a:p>
            <a:r>
              <a:rPr lang="nl-BE" dirty="0">
                <a:latin typeface="FlandersArtSans-Regular"/>
              </a:rPr>
              <a:t>Openstaande punten</a:t>
            </a:r>
          </a:p>
          <a:p>
            <a:pPr lvl="1"/>
            <a:r>
              <a:rPr lang="nl-BE" sz="2000" dirty="0">
                <a:latin typeface="FlandersArtSans-Regular"/>
              </a:rPr>
              <a:t>overlopen opmerkingen</a:t>
            </a:r>
          </a:p>
          <a:p>
            <a:endParaRPr lang="nl-BE" dirty="0">
              <a:latin typeface="FlandersArtSans-Regular"/>
            </a:endParaRPr>
          </a:p>
          <a:p>
            <a:endParaRPr lang="nl-BE" dirty="0">
              <a:latin typeface="FlandersArtSans-Regular"/>
            </a:endParaRPr>
          </a:p>
        </p:txBody>
      </p:sp>
      <p:sp>
        <p:nvSpPr>
          <p:cNvPr id="3" name="Titel 2">
            <a:extLst>
              <a:ext uri="{FF2B5EF4-FFF2-40B4-BE49-F238E27FC236}">
                <a16:creationId xmlns:a16="http://schemas.microsoft.com/office/drawing/2014/main" id="{E898A445-27D2-4A5A-8412-925BFE6B878F}"/>
              </a:ext>
            </a:extLst>
          </p:cNvPr>
          <p:cNvSpPr>
            <a:spLocks noGrp="1"/>
          </p:cNvSpPr>
          <p:nvPr>
            <p:ph type="title"/>
          </p:nvPr>
        </p:nvSpPr>
        <p:spPr/>
        <p:txBody>
          <a:bodyPr/>
          <a:lstStyle/>
          <a:p>
            <a:r>
              <a:rPr lang="nl-BE">
                <a:latin typeface="FlandersArtSans-Bold"/>
              </a:rPr>
              <a:t>Agenda</a:t>
            </a:r>
            <a:endParaRPr lang="nl-BE"/>
          </a:p>
        </p:txBody>
      </p:sp>
      <p:sp>
        <p:nvSpPr>
          <p:cNvPr id="4" name="Tijdelijke aanduiding voor voettekst 3">
            <a:extLst>
              <a:ext uri="{FF2B5EF4-FFF2-40B4-BE49-F238E27FC236}">
                <a16:creationId xmlns:a16="http://schemas.microsoft.com/office/drawing/2014/main" id="{B0E30B23-8866-40C8-8E38-0F009C3333B7}"/>
              </a:ext>
            </a:extLst>
          </p:cNvPr>
          <p:cNvSpPr>
            <a:spLocks noGrp="1"/>
          </p:cNvSpPr>
          <p:nvPr>
            <p:ph type="ftr" sz="quarter" idx="3"/>
          </p:nvPr>
        </p:nvSpPr>
        <p:spPr/>
        <p:txBody>
          <a:bodyPr/>
          <a:lstStyle/>
          <a:p>
            <a:r>
              <a:rPr lang="nl-BE" dirty="0"/>
              <a:t>GIPOD - BWG 20 - 16/03/2020</a:t>
            </a:r>
          </a:p>
        </p:txBody>
      </p:sp>
      <p:sp>
        <p:nvSpPr>
          <p:cNvPr id="6" name="Tijdelijke aanduiding voor dianummer 5">
            <a:extLst>
              <a:ext uri="{FF2B5EF4-FFF2-40B4-BE49-F238E27FC236}">
                <a16:creationId xmlns:a16="http://schemas.microsoft.com/office/drawing/2014/main" id="{D7FC0705-2A43-4737-860B-CC0101452941}"/>
              </a:ext>
            </a:extLst>
          </p:cNvPr>
          <p:cNvSpPr>
            <a:spLocks noGrp="1"/>
          </p:cNvSpPr>
          <p:nvPr>
            <p:ph type="sldNum" sz="quarter" idx="4"/>
          </p:nvPr>
        </p:nvSpPr>
        <p:spPr>
          <a:xfrm>
            <a:off x="9152094" y="6559671"/>
            <a:ext cx="256407" cy="261610"/>
          </a:xfrm>
        </p:spPr>
        <p:txBody>
          <a:bodyPr/>
          <a:lstStyle/>
          <a:p>
            <a:fld id="{C9C406F6-A053-43CA-AEC8-FA3EEE83A3FB}" type="slidenum">
              <a:rPr lang="nl-BE" smtClean="0"/>
              <a:pPr/>
              <a:t>2</a:t>
            </a:fld>
            <a:endParaRPr lang="nl-BE"/>
          </a:p>
        </p:txBody>
      </p:sp>
    </p:spTree>
    <p:extLst>
      <p:ext uri="{BB962C8B-B14F-4D97-AF65-F5344CB8AC3E}">
        <p14:creationId xmlns:p14="http://schemas.microsoft.com/office/powerpoint/2010/main" val="2652006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schermafbeelding&#10;&#10;Automatisch gegenereerde beschrijving">
            <a:extLst>
              <a:ext uri="{FF2B5EF4-FFF2-40B4-BE49-F238E27FC236}">
                <a16:creationId xmlns:a16="http://schemas.microsoft.com/office/drawing/2014/main" id="{7F2FD32E-CDB2-4AD2-B3B6-60AB067BB1F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848412" y="1098691"/>
            <a:ext cx="8058705" cy="5149709"/>
          </a:xfrm>
        </p:spPr>
      </p:pic>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Samenhang - informatiemodel</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20</a:t>
            </a:fld>
            <a:endParaRPr lang="nl-BE"/>
          </a:p>
        </p:txBody>
      </p:sp>
    </p:spTree>
    <p:extLst>
      <p:ext uri="{BB962C8B-B14F-4D97-AF65-F5344CB8AC3E}">
        <p14:creationId xmlns:p14="http://schemas.microsoft.com/office/powerpoint/2010/main" val="323287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Samenhang – OSLO model</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21</a:t>
            </a:fld>
            <a:endParaRPr lang="nl-BE"/>
          </a:p>
        </p:txBody>
      </p:sp>
      <p:pic>
        <p:nvPicPr>
          <p:cNvPr id="9" name="Tijdelijke aanduiding voor inhoud 8" descr="Afbeelding met tekst&#10;&#10;Automatisch gegenereerde beschrijving">
            <a:extLst>
              <a:ext uri="{FF2B5EF4-FFF2-40B4-BE49-F238E27FC236}">
                <a16:creationId xmlns:a16="http://schemas.microsoft.com/office/drawing/2014/main" id="{D2234E97-C4CF-4EBC-8AD7-8EECB1D862C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093509" y="1071212"/>
            <a:ext cx="7172647" cy="5402613"/>
          </a:xfrm>
        </p:spPr>
      </p:pic>
    </p:spTree>
    <p:extLst>
      <p:ext uri="{BB962C8B-B14F-4D97-AF65-F5344CB8AC3E}">
        <p14:creationId xmlns:p14="http://schemas.microsoft.com/office/powerpoint/2010/main" val="1281709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7" y="1255972"/>
            <a:ext cx="8638453" cy="4992328"/>
          </a:xfrm>
        </p:spPr>
        <p:txBody>
          <a:bodyPr vert="horz" lIns="91440" tIns="45720" rIns="91440" bIns="45720" rtlCol="0" anchor="t">
            <a:normAutofit/>
          </a:bodyPr>
          <a:lstStyle/>
          <a:p>
            <a:pPr fontAlgn="base"/>
            <a:r>
              <a:rPr lang="en-US" dirty="0" err="1"/>
              <a:t>Signalisatievergunning</a:t>
            </a:r>
            <a:r>
              <a:rPr lang="en-US" dirty="0"/>
              <a:t> op </a:t>
            </a:r>
            <a:r>
              <a:rPr lang="en-US" dirty="0" err="1"/>
              <a:t>Synergieniveau</a:t>
            </a:r>
            <a:r>
              <a:rPr lang="en-US" dirty="0"/>
              <a:t> </a:t>
            </a:r>
            <a:r>
              <a:rPr lang="en-US" dirty="0" err="1"/>
              <a:t>mogelijk</a:t>
            </a:r>
            <a:r>
              <a:rPr lang="en-US" dirty="0"/>
              <a:t>?</a:t>
            </a:r>
          </a:p>
          <a:p>
            <a:pPr lvl="1" fontAlgn="base"/>
            <a:r>
              <a:rPr lang="en-US" sz="2000" dirty="0"/>
              <a:t>Is </a:t>
            </a:r>
            <a:r>
              <a:rPr lang="en-US" sz="2000" dirty="0" err="1"/>
              <a:t>voorzien</a:t>
            </a:r>
            <a:r>
              <a:rPr lang="en-US" sz="2000" dirty="0"/>
              <a:t> maar </a:t>
            </a:r>
            <a:r>
              <a:rPr lang="en-US" sz="2000" dirty="0" err="1"/>
              <a:t>mogelijk</a:t>
            </a:r>
            <a:r>
              <a:rPr lang="en-US" sz="2000" dirty="0"/>
              <a:t> </a:t>
            </a:r>
            <a:r>
              <a:rPr lang="en-US" sz="2000" dirty="0" err="1"/>
              <a:t>niet</a:t>
            </a:r>
            <a:r>
              <a:rPr lang="en-US" sz="2000" dirty="0"/>
              <a:t> R1</a:t>
            </a:r>
          </a:p>
          <a:p>
            <a:pPr lvl="2" fontAlgn="base"/>
            <a:r>
              <a:rPr lang="en-US" sz="1600" dirty="0" err="1"/>
              <a:t>moet</a:t>
            </a:r>
            <a:r>
              <a:rPr lang="en-US" sz="1600" dirty="0"/>
              <a:t> </a:t>
            </a:r>
            <a:r>
              <a:rPr lang="en-US" sz="1600" dirty="0" err="1"/>
              <a:t>klaar</a:t>
            </a:r>
            <a:r>
              <a:rPr lang="en-US" sz="1600" dirty="0"/>
              <a:t> </a:t>
            </a:r>
            <a:r>
              <a:rPr lang="en-US" sz="1600" dirty="0" err="1"/>
              <a:t>zijn</a:t>
            </a:r>
            <a:r>
              <a:rPr lang="en-US" sz="1600" dirty="0"/>
              <a:t> </a:t>
            </a:r>
            <a:r>
              <a:rPr lang="en-US" sz="1600" dirty="0" err="1"/>
              <a:t>einde</a:t>
            </a:r>
            <a:r>
              <a:rPr lang="en-US" sz="1600" dirty="0"/>
              <a:t> November 2020</a:t>
            </a:r>
          </a:p>
          <a:p>
            <a:pPr lvl="3" fontAlgn="base"/>
            <a:r>
              <a:rPr lang="en-US" sz="1600" dirty="0" err="1"/>
              <a:t>eerst</a:t>
            </a:r>
            <a:r>
              <a:rPr lang="en-US" sz="1600" dirty="0"/>
              <a:t> basis </a:t>
            </a:r>
            <a:r>
              <a:rPr lang="en-US" sz="1600" dirty="0" err="1"/>
              <a:t>functies</a:t>
            </a:r>
            <a:r>
              <a:rPr lang="en-US" sz="1600" dirty="0"/>
              <a:t> </a:t>
            </a:r>
            <a:r>
              <a:rPr lang="en-US" sz="1600" dirty="0" err="1"/>
              <a:t>voorzien</a:t>
            </a:r>
            <a:endParaRPr lang="en-US" sz="1600" dirty="0"/>
          </a:p>
          <a:p>
            <a:pPr lvl="3" fontAlgn="base"/>
            <a:endParaRPr lang="en-US" sz="1600" dirty="0"/>
          </a:p>
          <a:p>
            <a:pPr fontAlgn="base"/>
            <a:endParaRPr lang="en-US" sz="2200" dirty="0"/>
          </a:p>
          <a:p>
            <a:pPr marL="953589" lvl="3" indent="0" fontAlgn="base">
              <a:buNone/>
            </a:pPr>
            <a:endParaRPr lang="en-US"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Samenhang</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22</a:t>
            </a:fld>
            <a:endParaRPr lang="nl-BE"/>
          </a:p>
        </p:txBody>
      </p:sp>
    </p:spTree>
    <p:extLst>
      <p:ext uri="{BB962C8B-B14F-4D97-AF65-F5344CB8AC3E}">
        <p14:creationId xmlns:p14="http://schemas.microsoft.com/office/powerpoint/2010/main" val="1967280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7" y="1255972"/>
            <a:ext cx="8638453" cy="4992328"/>
          </a:xfrm>
        </p:spPr>
        <p:txBody>
          <a:bodyPr vert="horz" lIns="91440" tIns="45720" rIns="91440" bIns="45720" rtlCol="0" anchor="t">
            <a:normAutofit/>
          </a:bodyPr>
          <a:lstStyle/>
          <a:p>
            <a:pPr fontAlgn="base"/>
            <a:r>
              <a:rPr lang="en-US" b="1" dirty="0" err="1">
                <a:solidFill>
                  <a:srgbClr val="FF0000"/>
                </a:solidFill>
              </a:rPr>
              <a:t>Openstaande</a:t>
            </a:r>
            <a:r>
              <a:rPr lang="en-US" b="1" dirty="0">
                <a:solidFill>
                  <a:srgbClr val="FF0000"/>
                </a:solidFill>
              </a:rPr>
              <a:t> </a:t>
            </a:r>
            <a:r>
              <a:rPr lang="en-US" b="1" dirty="0" err="1">
                <a:solidFill>
                  <a:srgbClr val="FF0000"/>
                </a:solidFill>
              </a:rPr>
              <a:t>vragen</a:t>
            </a:r>
            <a:r>
              <a:rPr lang="en-US" b="1" dirty="0">
                <a:solidFill>
                  <a:srgbClr val="FF0000"/>
                </a:solidFill>
              </a:rPr>
              <a:t>:</a:t>
            </a:r>
          </a:p>
          <a:p>
            <a:pPr lvl="1" fontAlgn="base"/>
            <a:r>
              <a:rPr lang="en-US" sz="2000" dirty="0" err="1"/>
              <a:t>wie</a:t>
            </a:r>
            <a:r>
              <a:rPr lang="en-US" sz="2000" dirty="0"/>
              <a:t> mag in de </a:t>
            </a:r>
            <a:r>
              <a:rPr lang="en-US" sz="2000" dirty="0" err="1"/>
              <a:t>beveiligde</a:t>
            </a:r>
            <a:r>
              <a:rPr lang="en-US" sz="2000" dirty="0"/>
              <a:t> </a:t>
            </a:r>
            <a:r>
              <a:rPr lang="en-US" sz="2000" dirty="0" err="1"/>
              <a:t>omgeving</a:t>
            </a:r>
            <a:r>
              <a:rPr lang="en-US" sz="2000" dirty="0"/>
              <a:t> van GIPOD </a:t>
            </a:r>
            <a:r>
              <a:rPr lang="en-US" sz="2000" dirty="0" err="1"/>
              <a:t>werken</a:t>
            </a:r>
            <a:r>
              <a:rPr lang="en-US" sz="2000" dirty="0"/>
              <a:t>?</a:t>
            </a:r>
          </a:p>
          <a:p>
            <a:pPr lvl="2" fontAlgn="base"/>
            <a:r>
              <a:rPr lang="en-US" sz="1600" dirty="0" err="1"/>
              <a:t>Ivago</a:t>
            </a:r>
            <a:r>
              <a:rPr lang="en-US" sz="1600" dirty="0"/>
              <a:t>? </a:t>
            </a:r>
          </a:p>
          <a:p>
            <a:pPr lvl="2" fontAlgn="base"/>
            <a:r>
              <a:rPr lang="en-US" sz="1600" dirty="0" err="1"/>
              <a:t>vragen</a:t>
            </a:r>
            <a:r>
              <a:rPr lang="en-US" sz="1600" dirty="0"/>
              <a:t> </a:t>
            </a:r>
            <a:r>
              <a:rPr lang="en-US" sz="1600" dirty="0" err="1"/>
              <a:t>vanuit</a:t>
            </a:r>
            <a:r>
              <a:rPr lang="en-US" sz="1600" dirty="0"/>
              <a:t> Nederland </a:t>
            </a:r>
            <a:r>
              <a:rPr lang="en-US" sz="1600" dirty="0" err="1"/>
              <a:t>ivm</a:t>
            </a:r>
            <a:r>
              <a:rPr lang="en-US" sz="1600" dirty="0"/>
              <a:t> planning </a:t>
            </a:r>
            <a:r>
              <a:rPr lang="en-US" sz="1600" dirty="0" err="1"/>
              <a:t>grote</a:t>
            </a:r>
            <a:r>
              <a:rPr lang="en-US" sz="1600" dirty="0"/>
              <a:t> </a:t>
            </a:r>
            <a:r>
              <a:rPr lang="en-US" sz="1600" dirty="0" err="1"/>
              <a:t>wegenwerken</a:t>
            </a:r>
            <a:endParaRPr lang="en-US" sz="1600" dirty="0"/>
          </a:p>
          <a:p>
            <a:pPr lvl="2" fontAlgn="base"/>
            <a:r>
              <a:rPr lang="en-US" sz="1600" dirty="0" err="1"/>
              <a:t>studiebureau’s</a:t>
            </a:r>
            <a:r>
              <a:rPr lang="en-US" sz="1600" dirty="0"/>
              <a:t>,….</a:t>
            </a:r>
          </a:p>
          <a:p>
            <a:pPr lvl="1" fontAlgn="base"/>
            <a:r>
              <a:rPr lang="en-US" sz="2000" dirty="0"/>
              <a:t>wat met </a:t>
            </a:r>
            <a:r>
              <a:rPr lang="en-US" sz="2000" dirty="0" err="1"/>
              <a:t>aannemers</a:t>
            </a:r>
            <a:r>
              <a:rPr lang="en-US" sz="2000" dirty="0"/>
              <a:t> die </a:t>
            </a:r>
            <a:r>
              <a:rPr lang="en-US" sz="2000" dirty="0" err="1"/>
              <a:t>onder</a:t>
            </a:r>
            <a:r>
              <a:rPr lang="en-US" sz="2000" dirty="0"/>
              <a:t> account van </a:t>
            </a:r>
            <a:r>
              <a:rPr lang="en-US" sz="2000" dirty="0" err="1"/>
              <a:t>netbeheerder</a:t>
            </a:r>
            <a:r>
              <a:rPr lang="en-US" sz="2000" dirty="0"/>
              <a:t> </a:t>
            </a:r>
            <a:r>
              <a:rPr lang="en-US" sz="2000" dirty="0" err="1"/>
              <a:t>gegevens</a:t>
            </a:r>
            <a:r>
              <a:rPr lang="en-US" sz="2000" dirty="0"/>
              <a:t> in GIPOD </a:t>
            </a:r>
            <a:r>
              <a:rPr lang="en-US" sz="2000" dirty="0" err="1"/>
              <a:t>invoeren</a:t>
            </a:r>
            <a:r>
              <a:rPr lang="en-US" sz="2000" dirty="0"/>
              <a:t>?</a:t>
            </a:r>
          </a:p>
          <a:p>
            <a:pPr lvl="2" fontAlgn="base"/>
            <a:r>
              <a:rPr lang="en-US" sz="1600" dirty="0" err="1"/>
              <a:t>Rol</a:t>
            </a:r>
            <a:r>
              <a:rPr lang="en-US" sz="1600" dirty="0"/>
              <a:t> </a:t>
            </a:r>
            <a:r>
              <a:rPr lang="en-US" sz="1600" dirty="0" err="1"/>
              <a:t>aannemer</a:t>
            </a:r>
            <a:r>
              <a:rPr lang="en-US" sz="1600" dirty="0"/>
              <a:t> </a:t>
            </a:r>
            <a:r>
              <a:rPr lang="en-US" sz="1600" dirty="0" err="1"/>
              <a:t>voorzien</a:t>
            </a:r>
            <a:r>
              <a:rPr lang="en-US" sz="1600" dirty="0"/>
              <a:t>?</a:t>
            </a:r>
          </a:p>
          <a:p>
            <a:pPr lvl="2" fontAlgn="base"/>
            <a:r>
              <a:rPr lang="en-US" sz="1600" dirty="0" err="1"/>
              <a:t>Beperking</a:t>
            </a:r>
            <a:r>
              <a:rPr lang="en-US" sz="1600" dirty="0"/>
              <a:t> </a:t>
            </a:r>
            <a:r>
              <a:rPr lang="en-US" sz="1600" dirty="0" err="1"/>
              <a:t>rechten</a:t>
            </a:r>
            <a:r>
              <a:rPr lang="en-US" sz="1600" dirty="0"/>
              <a:t>?</a:t>
            </a:r>
          </a:p>
          <a:p>
            <a:pPr lvl="3" fontAlgn="base"/>
            <a:r>
              <a:rPr lang="en-US" sz="1400" dirty="0" err="1"/>
              <a:t>enkel</a:t>
            </a:r>
            <a:r>
              <a:rPr lang="en-US" sz="1400" dirty="0"/>
              <a:t> Cat 3 EN Cat 2 </a:t>
            </a:r>
            <a:r>
              <a:rPr lang="en-US" sz="1400" dirty="0" err="1"/>
              <a:t>aanmaken</a:t>
            </a:r>
            <a:r>
              <a:rPr lang="en-US" sz="1400" dirty="0"/>
              <a:t>?</a:t>
            </a:r>
          </a:p>
          <a:p>
            <a:pPr lvl="3" fontAlgn="base"/>
            <a:r>
              <a:rPr lang="en-US" sz="1400" dirty="0" err="1"/>
              <a:t>enkel</a:t>
            </a:r>
            <a:r>
              <a:rPr lang="en-US" sz="1400" dirty="0"/>
              <a:t> start/stop</a:t>
            </a:r>
          </a:p>
          <a:p>
            <a:pPr lvl="3" fontAlgn="base"/>
            <a:r>
              <a:rPr lang="en-US" sz="1400" dirty="0" err="1"/>
              <a:t>enkel</a:t>
            </a:r>
            <a:r>
              <a:rPr lang="en-US" sz="1400" dirty="0"/>
              <a:t> GW </a:t>
            </a:r>
            <a:r>
              <a:rPr lang="en-US" sz="1400" dirty="0" err="1"/>
              <a:t>zien</a:t>
            </a:r>
            <a:r>
              <a:rPr lang="en-US" sz="1400" dirty="0"/>
              <a:t> </a:t>
            </a:r>
            <a:r>
              <a:rPr lang="en-US" sz="1400" dirty="0" err="1"/>
              <a:t>bij</a:t>
            </a:r>
            <a:r>
              <a:rPr lang="en-US" sz="1400" dirty="0"/>
              <a:t> </a:t>
            </a:r>
            <a:r>
              <a:rPr lang="en-US" sz="1400" dirty="0" err="1"/>
              <a:t>aanmaak</a:t>
            </a:r>
            <a:r>
              <a:rPr lang="en-US" sz="1400" dirty="0"/>
              <a:t> Cat 2 </a:t>
            </a:r>
            <a:r>
              <a:rPr lang="en-US" sz="1400" dirty="0" err="1"/>
              <a:t>en</a:t>
            </a:r>
            <a:r>
              <a:rPr lang="en-US" sz="1400" dirty="0"/>
              <a:t> Cat 3 </a:t>
            </a:r>
            <a:r>
              <a:rPr lang="en-US" sz="1400" dirty="0" err="1"/>
              <a:t>en</a:t>
            </a:r>
            <a:r>
              <a:rPr lang="en-US" sz="1400" dirty="0"/>
              <a:t> start/stop</a:t>
            </a:r>
          </a:p>
          <a:p>
            <a:pPr lvl="3" fontAlgn="base"/>
            <a:r>
              <a:rPr lang="en-US" sz="1400" dirty="0" err="1"/>
              <a:t>enkel</a:t>
            </a:r>
            <a:r>
              <a:rPr lang="en-US" sz="1400" dirty="0"/>
              <a:t> GW </a:t>
            </a:r>
            <a:r>
              <a:rPr lang="en-US" sz="1400" dirty="0" err="1"/>
              <a:t>waaraan</a:t>
            </a:r>
            <a:r>
              <a:rPr lang="en-US" sz="1400" dirty="0"/>
              <a:t> ze </a:t>
            </a:r>
            <a:r>
              <a:rPr lang="en-US" sz="1400" dirty="0" err="1"/>
              <a:t>gekopeld</a:t>
            </a:r>
            <a:r>
              <a:rPr lang="en-US" sz="1400" dirty="0"/>
              <a:t> </a:t>
            </a:r>
            <a:r>
              <a:rPr lang="en-US" sz="1400" dirty="0" err="1"/>
              <a:t>zijn</a:t>
            </a:r>
            <a:r>
              <a:rPr lang="en-US" sz="1400" dirty="0"/>
              <a:t> </a:t>
            </a:r>
            <a:r>
              <a:rPr lang="en-US" sz="1400" dirty="0" err="1"/>
              <a:t>voa</a:t>
            </a:r>
            <a:r>
              <a:rPr lang="en-US" sz="1400" dirty="0"/>
              <a:t> </a:t>
            </a:r>
            <a:r>
              <a:rPr lang="en-US" sz="1400" dirty="0" err="1"/>
              <a:t>signalisatieaanvraag</a:t>
            </a:r>
            <a:endParaRPr lang="en-US" sz="1400" dirty="0"/>
          </a:p>
          <a:p>
            <a:pPr lvl="3" fontAlgn="base"/>
            <a:r>
              <a:rPr lang="en-US" sz="1400" dirty="0" err="1"/>
              <a:t>geen</a:t>
            </a:r>
            <a:r>
              <a:rPr lang="en-US" sz="1400" dirty="0"/>
              <a:t> </a:t>
            </a:r>
            <a:r>
              <a:rPr lang="en-US" sz="1400" dirty="0" err="1"/>
              <a:t>zoekmogelijkheden</a:t>
            </a:r>
            <a:endParaRPr lang="en-US" sz="1400" dirty="0"/>
          </a:p>
          <a:p>
            <a:pPr fontAlgn="base"/>
            <a:endParaRPr lang="en-US" sz="2200" dirty="0"/>
          </a:p>
          <a:p>
            <a:pPr marL="953589" lvl="3" indent="0" fontAlgn="base">
              <a:buNone/>
            </a:pPr>
            <a:endParaRPr lang="en-US"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Samenhang – toegang tot GIPOD</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23</a:t>
            </a:fld>
            <a:endParaRPr lang="nl-BE"/>
          </a:p>
        </p:txBody>
      </p:sp>
    </p:spTree>
    <p:extLst>
      <p:ext uri="{BB962C8B-B14F-4D97-AF65-F5344CB8AC3E}">
        <p14:creationId xmlns:p14="http://schemas.microsoft.com/office/powerpoint/2010/main" val="2468303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68D9DBF-4D38-49D9-B3E9-C334AADF104A}"/>
              </a:ext>
            </a:extLst>
          </p:cNvPr>
          <p:cNvSpPr>
            <a:spLocks noGrp="1"/>
          </p:cNvSpPr>
          <p:nvPr>
            <p:ph type="subTitle" idx="1"/>
          </p:nvPr>
        </p:nvSpPr>
        <p:spPr/>
        <p:txBody>
          <a:bodyPr vert="horz" lIns="91440" tIns="45720" rIns="91440" bIns="45720" rtlCol="0" anchor="t">
            <a:normAutofit/>
          </a:bodyPr>
          <a:lstStyle/>
          <a:p>
            <a:r>
              <a:rPr lang="en-US" dirty="0"/>
              <a:t>5 </a:t>
            </a:r>
            <a:r>
              <a:rPr lang="en-US" dirty="0" err="1"/>
              <a:t>beheer</a:t>
            </a:r>
            <a:r>
              <a:rPr lang="en-US" dirty="0"/>
              <a:t> </a:t>
            </a:r>
            <a:r>
              <a:rPr lang="en-US" dirty="0" err="1"/>
              <a:t>inname</a:t>
            </a:r>
            <a:endParaRPr lang="en-US" dirty="0"/>
          </a:p>
        </p:txBody>
      </p:sp>
      <p:sp>
        <p:nvSpPr>
          <p:cNvPr id="3" name="Titel 2">
            <a:extLst>
              <a:ext uri="{FF2B5EF4-FFF2-40B4-BE49-F238E27FC236}">
                <a16:creationId xmlns:a16="http://schemas.microsoft.com/office/drawing/2014/main" id="{C2FB9FBC-35D1-494F-98BD-7837BB3F8478}"/>
              </a:ext>
            </a:extLst>
          </p:cNvPr>
          <p:cNvSpPr>
            <a:spLocks noGrp="1"/>
          </p:cNvSpPr>
          <p:nvPr>
            <p:ph type="title"/>
          </p:nvPr>
        </p:nvSpPr>
        <p:spPr>
          <a:xfrm>
            <a:off x="860079" y="2002534"/>
            <a:ext cx="8534581" cy="2794621"/>
          </a:xfrm>
        </p:spPr>
        <p:txBody>
          <a:bodyPr/>
          <a:lstStyle/>
          <a:p>
            <a:br>
              <a:rPr lang="nl-BE" dirty="0">
                <a:latin typeface="FlandersArtSans-Bold"/>
              </a:rPr>
            </a:br>
            <a:r>
              <a:rPr lang="nl-BE" dirty="0">
                <a:latin typeface="FlandersArtSans-Bold"/>
              </a:rPr>
              <a:t>Openstaande punten</a:t>
            </a:r>
            <a:endParaRPr lang="en-US" dirty="0"/>
          </a:p>
        </p:txBody>
      </p:sp>
    </p:spTree>
    <p:extLst>
      <p:ext uri="{BB962C8B-B14F-4D97-AF65-F5344CB8AC3E}">
        <p14:creationId xmlns:p14="http://schemas.microsoft.com/office/powerpoint/2010/main" val="3953404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7" y="1255972"/>
            <a:ext cx="8638453" cy="4992328"/>
          </a:xfrm>
        </p:spPr>
        <p:txBody>
          <a:bodyPr vert="horz" lIns="91440" tIns="45720" rIns="91440" bIns="45720" rtlCol="0" anchor="t">
            <a:normAutofit/>
          </a:bodyPr>
          <a:lstStyle/>
          <a:p>
            <a:pPr fontAlgn="base"/>
            <a:r>
              <a:rPr lang="en-US" dirty="0"/>
              <a:t>GW</a:t>
            </a:r>
          </a:p>
          <a:p>
            <a:pPr lvl="1" fontAlgn="base"/>
            <a:r>
              <a:rPr lang="en-US" sz="2200" dirty="0" err="1"/>
              <a:t>Adres</a:t>
            </a:r>
            <a:endParaRPr lang="en-US" sz="2200" dirty="0"/>
          </a:p>
          <a:p>
            <a:pPr lvl="2" fontAlgn="base"/>
            <a:r>
              <a:rPr lang="en-US" sz="1800" dirty="0" err="1"/>
              <a:t>Geldig</a:t>
            </a:r>
            <a:r>
              <a:rPr lang="en-US" sz="1800" dirty="0"/>
              <a:t> </a:t>
            </a:r>
            <a:r>
              <a:rPr lang="en-US" sz="1800" dirty="0" err="1"/>
              <a:t>adres</a:t>
            </a:r>
            <a:r>
              <a:rPr lang="en-US" sz="1800" dirty="0"/>
              <a:t> is </a:t>
            </a:r>
            <a:r>
              <a:rPr lang="en-US" sz="1800" dirty="0" err="1"/>
              <a:t>nodig</a:t>
            </a:r>
            <a:endParaRPr lang="en-US" sz="1800" dirty="0"/>
          </a:p>
          <a:p>
            <a:pPr lvl="2" fontAlgn="base"/>
            <a:r>
              <a:rPr lang="en-US" sz="1800" dirty="0"/>
              <a:t>GIPOD </a:t>
            </a:r>
            <a:r>
              <a:rPr lang="en-US" sz="1800" dirty="0" err="1"/>
              <a:t>voorziet</a:t>
            </a:r>
            <a:r>
              <a:rPr lang="en-US" sz="1800" dirty="0"/>
              <a:t> </a:t>
            </a:r>
            <a:r>
              <a:rPr lang="en-US" sz="1800" dirty="0" err="1"/>
              <a:t>adrespunt</a:t>
            </a:r>
            <a:endParaRPr lang="en-US" sz="1800" dirty="0"/>
          </a:p>
          <a:p>
            <a:pPr lvl="1" fontAlgn="base"/>
            <a:r>
              <a:rPr lang="en-US" sz="2200" b="1" dirty="0" err="1"/>
              <a:t>Vraag</a:t>
            </a:r>
            <a:r>
              <a:rPr lang="en-US" sz="2200" dirty="0"/>
              <a:t> om </a:t>
            </a:r>
            <a:r>
              <a:rPr lang="en-US" sz="2200" dirty="0" err="1"/>
              <a:t>enkel</a:t>
            </a:r>
            <a:r>
              <a:rPr lang="en-US" sz="2200" dirty="0"/>
              <a:t> </a:t>
            </a:r>
            <a:r>
              <a:rPr lang="en-US" sz="2200" dirty="0" err="1"/>
              <a:t>straat</a:t>
            </a:r>
            <a:r>
              <a:rPr lang="en-US" sz="2200" dirty="0"/>
              <a:t> </a:t>
            </a:r>
            <a:r>
              <a:rPr lang="en-US" sz="2200" dirty="0" err="1"/>
              <a:t>en</a:t>
            </a:r>
            <a:r>
              <a:rPr lang="en-US" sz="2200" dirty="0"/>
              <a:t> </a:t>
            </a:r>
            <a:r>
              <a:rPr lang="en-US" sz="2200" dirty="0" err="1"/>
              <a:t>gemeente</a:t>
            </a:r>
            <a:r>
              <a:rPr lang="en-US" sz="2200" dirty="0"/>
              <a:t> toe </a:t>
            </a:r>
            <a:r>
              <a:rPr lang="en-US" sz="2200" dirty="0" err="1"/>
              <a:t>te</a:t>
            </a:r>
            <a:r>
              <a:rPr lang="en-US" sz="2200" dirty="0"/>
              <a:t> </a:t>
            </a:r>
            <a:r>
              <a:rPr lang="en-US" sz="2200" dirty="0" err="1"/>
              <a:t>laten</a:t>
            </a:r>
            <a:endParaRPr lang="en-US" sz="2200" dirty="0"/>
          </a:p>
          <a:p>
            <a:pPr lvl="2" fontAlgn="base"/>
            <a:r>
              <a:rPr lang="en-US" sz="1800" dirty="0">
                <a:solidFill>
                  <a:srgbClr val="FF0000"/>
                </a:solidFill>
              </a:rPr>
              <a:t>Is </a:t>
            </a:r>
            <a:r>
              <a:rPr lang="en-US" sz="1800" dirty="0" err="1">
                <a:solidFill>
                  <a:srgbClr val="FF0000"/>
                </a:solidFill>
              </a:rPr>
              <a:t>dit</a:t>
            </a:r>
            <a:r>
              <a:rPr lang="en-US" sz="1800" dirty="0">
                <a:solidFill>
                  <a:srgbClr val="FF0000"/>
                </a:solidFill>
              </a:rPr>
              <a:t> </a:t>
            </a:r>
            <a:r>
              <a:rPr lang="en-US" sz="1800" dirty="0" err="1">
                <a:solidFill>
                  <a:srgbClr val="FF0000"/>
                </a:solidFill>
              </a:rPr>
              <a:t>gewenst</a:t>
            </a:r>
            <a:r>
              <a:rPr lang="en-US" sz="1800" dirty="0">
                <a:solidFill>
                  <a:srgbClr val="FF0000"/>
                </a:solidFill>
              </a:rPr>
              <a:t>?</a:t>
            </a:r>
          </a:p>
          <a:p>
            <a:pPr lvl="2" fontAlgn="base"/>
            <a:r>
              <a:rPr lang="en-US" sz="1800" dirty="0"/>
              <a:t>In GIPOD </a:t>
            </a:r>
            <a:r>
              <a:rPr lang="en-US" sz="1800" dirty="0" err="1"/>
              <a:t>zal</a:t>
            </a:r>
            <a:r>
              <a:rPr lang="en-US" sz="1800" dirty="0"/>
              <a:t> </a:t>
            </a:r>
            <a:r>
              <a:rPr lang="en-US" sz="1800" dirty="0" err="1"/>
              <a:t>volledige</a:t>
            </a:r>
            <a:r>
              <a:rPr lang="en-US" sz="1800" dirty="0"/>
              <a:t> </a:t>
            </a:r>
            <a:r>
              <a:rPr lang="en-US" sz="1800" dirty="0" err="1"/>
              <a:t>straat</a:t>
            </a:r>
            <a:r>
              <a:rPr lang="en-US" sz="1800" dirty="0"/>
              <a:t> </a:t>
            </a:r>
            <a:r>
              <a:rPr lang="en-US" sz="1800" dirty="0" err="1"/>
              <a:t>zijn</a:t>
            </a:r>
            <a:r>
              <a:rPr lang="en-US" sz="1800" dirty="0"/>
              <a:t> !</a:t>
            </a:r>
          </a:p>
          <a:p>
            <a:pPr lvl="3" fontAlgn="base"/>
            <a:r>
              <a:rPr lang="en-US" sz="1600" dirty="0" err="1"/>
              <a:t>Ongewenste</a:t>
            </a:r>
            <a:r>
              <a:rPr lang="en-US" sz="1600" dirty="0"/>
              <a:t> </a:t>
            </a:r>
            <a:r>
              <a:rPr lang="en-US" sz="1600" dirty="0" err="1"/>
              <a:t>effecten</a:t>
            </a:r>
            <a:endParaRPr lang="en-US" sz="1600" dirty="0"/>
          </a:p>
          <a:p>
            <a:pPr lvl="3" fontAlgn="base"/>
            <a:r>
              <a:rPr lang="en-US" sz="1600" u="sng" dirty="0" err="1"/>
              <a:t>Beter</a:t>
            </a:r>
            <a:r>
              <a:rPr lang="en-US" sz="1600" u="sng" dirty="0"/>
              <a:t> </a:t>
            </a:r>
            <a:r>
              <a:rPr lang="en-US" sz="1600" u="sng" dirty="0" err="1"/>
              <a:t>polygoon</a:t>
            </a:r>
            <a:endParaRPr lang="en-US" sz="1600" u="sng" dirty="0"/>
          </a:p>
          <a:p>
            <a:pPr lvl="2" fontAlgn="base"/>
            <a:r>
              <a:rPr lang="en-US" sz="1800" b="1" dirty="0" err="1">
                <a:solidFill>
                  <a:srgbClr val="FF0000"/>
                </a:solidFill>
              </a:rPr>
              <a:t>Beslissing</a:t>
            </a:r>
            <a:r>
              <a:rPr lang="en-US" sz="1800" b="1" dirty="0">
                <a:solidFill>
                  <a:srgbClr val="FF0000"/>
                </a:solidFill>
              </a:rPr>
              <a:t>?</a:t>
            </a:r>
          </a:p>
          <a:p>
            <a:pPr lvl="1" fontAlgn="base"/>
            <a:r>
              <a:rPr lang="en-US" sz="2200" dirty="0"/>
              <a:t>Zone</a:t>
            </a:r>
          </a:p>
          <a:p>
            <a:pPr lvl="2" fontAlgn="base"/>
            <a:r>
              <a:rPr lang="en-US" sz="1800" dirty="0"/>
              <a:t>Ook </a:t>
            </a:r>
            <a:r>
              <a:rPr lang="en-US" sz="1800" dirty="0" err="1"/>
              <a:t>mogelijkheid</a:t>
            </a:r>
            <a:r>
              <a:rPr lang="en-US" sz="1800" dirty="0"/>
              <a:t> om </a:t>
            </a:r>
            <a:r>
              <a:rPr lang="en-US" sz="1800" dirty="0" err="1"/>
              <a:t>voor</a:t>
            </a:r>
            <a:r>
              <a:rPr lang="en-US" sz="1800" dirty="0"/>
              <a:t> Cat 2 </a:t>
            </a:r>
            <a:r>
              <a:rPr lang="en-US" sz="1800" dirty="0" err="1"/>
              <a:t>en</a:t>
            </a:r>
            <a:r>
              <a:rPr lang="en-US" sz="1800" dirty="0"/>
              <a:t> Cat 3 </a:t>
            </a:r>
            <a:r>
              <a:rPr lang="en-US" sz="1800" dirty="0" err="1"/>
              <a:t>xy</a:t>
            </a:r>
            <a:r>
              <a:rPr lang="en-US" sz="1800" dirty="0"/>
              <a:t> </a:t>
            </a:r>
            <a:r>
              <a:rPr lang="en-US" sz="1800" dirty="0" err="1"/>
              <a:t>coördinaat</a:t>
            </a:r>
            <a:r>
              <a:rPr lang="en-US" sz="1800" dirty="0"/>
              <a:t> </a:t>
            </a:r>
            <a:r>
              <a:rPr lang="en-US" sz="1800" dirty="0" err="1"/>
              <a:t>mee</a:t>
            </a:r>
            <a:r>
              <a:rPr lang="en-US" sz="1800" dirty="0"/>
              <a:t> </a:t>
            </a:r>
            <a:r>
              <a:rPr lang="en-US" sz="1800" dirty="0" err="1"/>
              <a:t>te</a:t>
            </a:r>
            <a:r>
              <a:rPr lang="en-US" sz="1800" dirty="0"/>
              <a:t> </a:t>
            </a:r>
            <a:r>
              <a:rPr lang="en-US" sz="1800" dirty="0" err="1"/>
              <a:t>geven</a:t>
            </a:r>
            <a:endParaRPr lang="en-US" sz="1800" dirty="0"/>
          </a:p>
          <a:p>
            <a:pPr lvl="2" fontAlgn="base"/>
            <a:r>
              <a:rPr lang="en-US" sz="1800" b="1" dirty="0">
                <a:solidFill>
                  <a:srgbClr val="FF0000"/>
                </a:solidFill>
              </a:rPr>
              <a:t>OK?</a:t>
            </a:r>
          </a:p>
          <a:p>
            <a:pPr marL="953589" lvl="3" indent="0" fontAlgn="base">
              <a:buNone/>
            </a:pPr>
            <a:endParaRPr lang="en-US"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modulen- beheer inname</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25</a:t>
            </a:fld>
            <a:endParaRPr lang="nl-BE"/>
          </a:p>
        </p:txBody>
      </p:sp>
    </p:spTree>
    <p:extLst>
      <p:ext uri="{BB962C8B-B14F-4D97-AF65-F5344CB8AC3E}">
        <p14:creationId xmlns:p14="http://schemas.microsoft.com/office/powerpoint/2010/main" val="208552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586509" y="857302"/>
            <a:ext cx="8638453" cy="4992328"/>
          </a:xfrm>
        </p:spPr>
        <p:txBody>
          <a:bodyPr vert="horz" lIns="91440" tIns="45720" rIns="91440" bIns="45720" rtlCol="0" anchor="t">
            <a:normAutofit/>
          </a:bodyPr>
          <a:lstStyle/>
          <a:p>
            <a:pPr fontAlgn="base"/>
            <a:r>
              <a:rPr lang="en-US" dirty="0"/>
              <a:t>GW</a:t>
            </a:r>
          </a:p>
          <a:p>
            <a:pPr lvl="1" fontAlgn="base"/>
            <a:r>
              <a:rPr lang="nl-BE" sz="2200" dirty="0"/>
              <a:t>Beheer GW</a:t>
            </a:r>
          </a:p>
          <a:p>
            <a:pPr lvl="2" fontAlgn="base"/>
            <a:r>
              <a:rPr lang="nl-BE" sz="1800" dirty="0"/>
              <a:t>Wie heeft welke wijziging gedaan?</a:t>
            </a:r>
          </a:p>
          <a:p>
            <a:pPr lvl="3" fontAlgn="base"/>
            <a:r>
              <a:rPr lang="nl-BE" sz="1600" dirty="0"/>
              <a:t>GDPR regel</a:t>
            </a:r>
          </a:p>
          <a:p>
            <a:pPr lvl="4" fontAlgn="base"/>
            <a:r>
              <a:rPr lang="nl-BE" sz="1600" dirty="0"/>
              <a:t>organisatie mag zichtbaar zijn, wie mag niet zomaar zichtbaar zijn en kan opgevraagd worden </a:t>
            </a:r>
            <a:r>
              <a:rPr lang="nl-BE" sz="1600" dirty="0" err="1"/>
              <a:t>ikv</a:t>
            </a:r>
            <a:r>
              <a:rPr lang="nl-BE" sz="1600" dirty="0"/>
              <a:t> onderzoek</a:t>
            </a:r>
          </a:p>
          <a:p>
            <a:pPr lvl="5" fontAlgn="base"/>
            <a:r>
              <a:rPr lang="nl-BE" sz="1600" dirty="0"/>
              <a:t>enkel voor GIPOD grafische User Interface</a:t>
            </a:r>
          </a:p>
          <a:p>
            <a:pPr lvl="5" fontAlgn="base"/>
            <a:r>
              <a:rPr lang="nl-BE" sz="1600" dirty="0"/>
              <a:t>via API wordt naam niet doorgegeven</a:t>
            </a:r>
          </a:p>
          <a:p>
            <a:pPr marL="2286000" lvl="5" indent="0" fontAlgn="base">
              <a:buNone/>
            </a:pPr>
            <a:endParaRPr lang="nl-BE" sz="1600" dirty="0"/>
          </a:p>
          <a:p>
            <a:pPr lvl="0"/>
            <a:r>
              <a:rPr lang="nl-NL" sz="2600" dirty="0"/>
              <a:t>Aanvraag signalisatievergunning</a:t>
            </a:r>
          </a:p>
          <a:p>
            <a:pPr lvl="1"/>
            <a:r>
              <a:rPr lang="nl-NL" sz="2000" i="1" dirty="0"/>
              <a:t>De aannemer   </a:t>
            </a:r>
            <a:r>
              <a:rPr lang="nl-NL" sz="2000" i="1" dirty="0">
                <a:solidFill>
                  <a:srgbClr val="FF0000"/>
                </a:solidFill>
              </a:rPr>
              <a:t>en beheerder </a:t>
            </a:r>
            <a:r>
              <a:rPr lang="nl-NL" sz="2000" i="1" dirty="0"/>
              <a:t>ontvang</a:t>
            </a:r>
            <a:r>
              <a:rPr lang="nl-NL" sz="2000" i="1" dirty="0">
                <a:solidFill>
                  <a:srgbClr val="FF0000"/>
                </a:solidFill>
              </a:rPr>
              <a:t>en </a:t>
            </a:r>
            <a:r>
              <a:rPr lang="nl-NL" sz="2000" i="1" dirty="0"/>
              <a:t>een notificatie indien de periode in de aanvraag signalisatievergunning (gedeeltelijk) buiten de periode van de domeintoelating voor het GW ligt.</a:t>
            </a:r>
            <a:endParaRPr lang="nl-BE" sz="2000" i="1" dirty="0"/>
          </a:p>
          <a:p>
            <a:pPr lvl="1"/>
            <a:r>
              <a:rPr lang="nl-NL" sz="2000" dirty="0">
                <a:solidFill>
                  <a:srgbClr val="FF0000"/>
                </a:solidFill>
              </a:rPr>
              <a:t>Deze zorgt niet voor blokkering</a:t>
            </a:r>
            <a:endParaRPr lang="nl-BE" sz="2000" dirty="0">
              <a:solidFill>
                <a:srgbClr val="FF0000"/>
              </a:solidFill>
            </a:endParaRPr>
          </a:p>
          <a:p>
            <a:pPr lvl="5" fontAlgn="base"/>
            <a:endParaRPr lang="nl-BE"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modulen- beheer inname</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26</a:t>
            </a:fld>
            <a:endParaRPr lang="nl-BE"/>
          </a:p>
        </p:txBody>
      </p:sp>
    </p:spTree>
    <p:extLst>
      <p:ext uri="{BB962C8B-B14F-4D97-AF65-F5344CB8AC3E}">
        <p14:creationId xmlns:p14="http://schemas.microsoft.com/office/powerpoint/2010/main" val="4118889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281508"/>
            <a:ext cx="8638453" cy="4992328"/>
          </a:xfrm>
        </p:spPr>
        <p:txBody>
          <a:bodyPr vert="horz" lIns="91440" tIns="45720" rIns="91440" bIns="45720" rtlCol="0" anchor="t">
            <a:normAutofit fontScale="92500" lnSpcReduction="20000"/>
          </a:bodyPr>
          <a:lstStyle/>
          <a:p>
            <a:pPr marL="2286000" lvl="5" indent="0" fontAlgn="base">
              <a:buNone/>
            </a:pPr>
            <a:endParaRPr lang="nl-BE" sz="1600" dirty="0"/>
          </a:p>
          <a:p>
            <a:pPr lvl="0"/>
            <a:r>
              <a:rPr lang="nl-NL" sz="2200" dirty="0"/>
              <a:t>Lever signalisatievergunning</a:t>
            </a:r>
          </a:p>
          <a:p>
            <a:pPr lvl="1"/>
            <a:r>
              <a:rPr lang="nl-BE" sz="1900" i="1" dirty="0"/>
              <a:t>URL (URI) of bijlage wordt toegevoegd</a:t>
            </a:r>
          </a:p>
          <a:p>
            <a:pPr lvl="2"/>
            <a:r>
              <a:rPr lang="nl-BE" sz="1800" i="1" dirty="0">
                <a:solidFill>
                  <a:srgbClr val="FF0000"/>
                </a:solidFill>
              </a:rPr>
              <a:t>Een van beide is verplicht</a:t>
            </a:r>
          </a:p>
          <a:p>
            <a:pPr lvl="2"/>
            <a:r>
              <a:rPr lang="nl-BE" sz="1600" i="1" dirty="0">
                <a:solidFill>
                  <a:srgbClr val="FF0000"/>
                </a:solidFill>
              </a:rPr>
              <a:t>OK?</a:t>
            </a:r>
          </a:p>
          <a:p>
            <a:pPr lvl="2"/>
            <a:endParaRPr lang="nl-BE" sz="1600" i="1" dirty="0">
              <a:solidFill>
                <a:srgbClr val="FF0000"/>
              </a:solidFill>
            </a:endParaRPr>
          </a:p>
          <a:p>
            <a:r>
              <a:rPr lang="nl-BE" sz="2200" dirty="0"/>
              <a:t>Wijzig status GW</a:t>
            </a:r>
          </a:p>
          <a:p>
            <a:pPr lvl="1"/>
            <a:r>
              <a:rPr lang="nl-BE" sz="1900" dirty="0"/>
              <a:t>kan ook via API, </a:t>
            </a:r>
          </a:p>
          <a:p>
            <a:pPr lvl="1"/>
            <a:r>
              <a:rPr lang="nl-BE" sz="1900" dirty="0"/>
              <a:t>manueel wil zeggen niet automatisch door GIPOD systeem</a:t>
            </a:r>
          </a:p>
          <a:p>
            <a:pPr lvl="1"/>
            <a:endParaRPr lang="nl-BE" sz="2000" dirty="0"/>
          </a:p>
          <a:p>
            <a:r>
              <a:rPr lang="nl-BE" sz="2200" dirty="0"/>
              <a:t>Grondwerken onder jaarvergunning signalisatie</a:t>
            </a:r>
          </a:p>
          <a:p>
            <a:pPr lvl="1"/>
            <a:r>
              <a:rPr lang="nl-BE" sz="1900" dirty="0"/>
              <a:t>Registratie kan</a:t>
            </a:r>
          </a:p>
          <a:p>
            <a:pPr lvl="1"/>
            <a:r>
              <a:rPr lang="nl-BE" sz="1900" dirty="0"/>
              <a:t>Verplichting tegen juni 2021</a:t>
            </a:r>
          </a:p>
          <a:p>
            <a:pPr lvl="1"/>
            <a:r>
              <a:rPr lang="nl-BE" sz="1900" dirty="0"/>
              <a:t>Proefproject vanaf januari 2021</a:t>
            </a:r>
          </a:p>
          <a:p>
            <a:pPr lvl="1"/>
            <a:r>
              <a:rPr lang="nl-BE" sz="1900" dirty="0"/>
              <a:t>andere regels nog af te spreken</a:t>
            </a:r>
          </a:p>
          <a:p>
            <a:pPr lvl="2"/>
            <a:r>
              <a:rPr lang="nl-BE" sz="1600" dirty="0">
                <a:solidFill>
                  <a:srgbClr val="FF0000"/>
                </a:solidFill>
              </a:rPr>
              <a:t>Juni 2020?</a:t>
            </a:r>
          </a:p>
          <a:p>
            <a:pPr lvl="5" fontAlgn="base"/>
            <a:endParaRPr lang="nl-BE"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 beheer inname</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27</a:t>
            </a:fld>
            <a:endParaRPr lang="nl-BE"/>
          </a:p>
        </p:txBody>
      </p:sp>
    </p:spTree>
    <p:extLst>
      <p:ext uri="{BB962C8B-B14F-4D97-AF65-F5344CB8AC3E}">
        <p14:creationId xmlns:p14="http://schemas.microsoft.com/office/powerpoint/2010/main" val="450704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281508"/>
            <a:ext cx="8638453" cy="4992328"/>
          </a:xfrm>
        </p:spPr>
        <p:txBody>
          <a:bodyPr vert="horz" lIns="91440" tIns="45720" rIns="91440" bIns="45720" rtlCol="0" anchor="t">
            <a:normAutofit/>
          </a:bodyPr>
          <a:lstStyle/>
          <a:p>
            <a:pPr marL="2286000" lvl="5" indent="0" fontAlgn="base">
              <a:buNone/>
            </a:pPr>
            <a:endParaRPr lang="nl-BE" sz="1600" dirty="0"/>
          </a:p>
          <a:p>
            <a:pPr lvl="0"/>
            <a:r>
              <a:rPr lang="nl-NL" dirty="0"/>
              <a:t>Beheer Werk</a:t>
            </a:r>
          </a:p>
          <a:p>
            <a:pPr lvl="1"/>
            <a:r>
              <a:rPr lang="nl-BE" sz="2000" dirty="0"/>
              <a:t>Registreer naam netbeheerder als bijdrager</a:t>
            </a:r>
          </a:p>
          <a:p>
            <a:pPr lvl="2"/>
            <a:r>
              <a:rPr lang="nl-BE" sz="1800" dirty="0"/>
              <a:t>om aan te geven dat een werk in opdracht van netbeheerder is</a:t>
            </a:r>
          </a:p>
          <a:p>
            <a:r>
              <a:rPr lang="nl-BE" sz="2200" dirty="0"/>
              <a:t>Beheer Evenement</a:t>
            </a:r>
          </a:p>
          <a:p>
            <a:pPr lvl="1"/>
            <a:r>
              <a:rPr lang="nl-BE" sz="2000" dirty="0"/>
              <a:t>Naam van de aanvrager</a:t>
            </a:r>
          </a:p>
          <a:p>
            <a:pPr lvl="2"/>
            <a:r>
              <a:rPr lang="nl-BE" sz="1800" dirty="0"/>
              <a:t>Niet mee registreren in GIPOD</a:t>
            </a:r>
          </a:p>
          <a:p>
            <a:pPr lvl="3"/>
            <a:r>
              <a:rPr lang="nl-BE" sz="1600" dirty="0"/>
              <a:t>GDPR  -- &gt; kan privé persoon zijn</a:t>
            </a:r>
          </a:p>
          <a:p>
            <a:pPr lvl="2"/>
            <a:r>
              <a:rPr lang="nl-BE" sz="1800" b="1" dirty="0">
                <a:solidFill>
                  <a:srgbClr val="FF0000"/>
                </a:solidFill>
              </a:rPr>
              <a:t>OK?</a:t>
            </a: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modulen - beheer inname</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28</a:t>
            </a:fld>
            <a:endParaRPr lang="nl-BE"/>
          </a:p>
        </p:txBody>
      </p:sp>
    </p:spTree>
    <p:extLst>
      <p:ext uri="{BB962C8B-B14F-4D97-AF65-F5344CB8AC3E}">
        <p14:creationId xmlns:p14="http://schemas.microsoft.com/office/powerpoint/2010/main" val="4230164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281508"/>
            <a:ext cx="8638453" cy="4992328"/>
          </a:xfrm>
        </p:spPr>
        <p:txBody>
          <a:bodyPr vert="horz" lIns="91440" tIns="45720" rIns="91440" bIns="45720" rtlCol="0" anchor="t">
            <a:normAutofit/>
          </a:bodyPr>
          <a:lstStyle/>
          <a:p>
            <a:pPr marL="2286000" lvl="5" indent="0" fontAlgn="base">
              <a:buNone/>
            </a:pPr>
            <a:endParaRPr lang="nl-BE" sz="1600" dirty="0"/>
          </a:p>
          <a:p>
            <a:pPr lvl="0"/>
            <a:r>
              <a:rPr lang="nl-NL" dirty="0">
                <a:solidFill>
                  <a:srgbClr val="FF0000"/>
                </a:solidFill>
              </a:rPr>
              <a:t>Andere opmerkingen beheer inname?</a:t>
            </a: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modulen - beheer inname</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29</a:t>
            </a:fld>
            <a:endParaRPr lang="nl-BE"/>
          </a:p>
        </p:txBody>
      </p:sp>
    </p:spTree>
    <p:extLst>
      <p:ext uri="{BB962C8B-B14F-4D97-AF65-F5344CB8AC3E}">
        <p14:creationId xmlns:p14="http://schemas.microsoft.com/office/powerpoint/2010/main" val="2887721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68D9DBF-4D38-49D9-B3E9-C334AADF104A}"/>
              </a:ext>
            </a:extLst>
          </p:cNvPr>
          <p:cNvSpPr>
            <a:spLocks noGrp="1"/>
          </p:cNvSpPr>
          <p:nvPr>
            <p:ph type="subTitle" idx="1"/>
          </p:nvPr>
        </p:nvSpPr>
        <p:spPr/>
        <p:txBody>
          <a:bodyPr vert="horz" lIns="91440" tIns="45720" rIns="91440" bIns="45720" rtlCol="0" anchor="t">
            <a:normAutofit/>
          </a:bodyPr>
          <a:lstStyle/>
          <a:p>
            <a:endParaRPr lang="en-US" dirty="0"/>
          </a:p>
        </p:txBody>
      </p:sp>
      <p:sp>
        <p:nvSpPr>
          <p:cNvPr id="3" name="Titel 2">
            <a:extLst>
              <a:ext uri="{FF2B5EF4-FFF2-40B4-BE49-F238E27FC236}">
                <a16:creationId xmlns:a16="http://schemas.microsoft.com/office/drawing/2014/main" id="{C2FB9FBC-35D1-494F-98BD-7837BB3F8478}"/>
              </a:ext>
            </a:extLst>
          </p:cNvPr>
          <p:cNvSpPr>
            <a:spLocks noGrp="1"/>
          </p:cNvSpPr>
          <p:nvPr>
            <p:ph type="title"/>
          </p:nvPr>
        </p:nvSpPr>
        <p:spPr>
          <a:xfrm>
            <a:off x="860079" y="2002534"/>
            <a:ext cx="8534581" cy="2794621"/>
          </a:xfrm>
        </p:spPr>
        <p:txBody>
          <a:bodyPr/>
          <a:lstStyle/>
          <a:p>
            <a:r>
              <a:rPr lang="nl-BE" dirty="0">
                <a:latin typeface="FlandersArtSans-Bold"/>
              </a:rPr>
              <a:t>1. Overzichtsdocument</a:t>
            </a:r>
            <a:endParaRPr lang="en-US" dirty="0"/>
          </a:p>
        </p:txBody>
      </p:sp>
    </p:spTree>
    <p:extLst>
      <p:ext uri="{BB962C8B-B14F-4D97-AF65-F5344CB8AC3E}">
        <p14:creationId xmlns:p14="http://schemas.microsoft.com/office/powerpoint/2010/main" val="2982505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68D9DBF-4D38-49D9-B3E9-C334AADF104A}"/>
              </a:ext>
            </a:extLst>
          </p:cNvPr>
          <p:cNvSpPr>
            <a:spLocks noGrp="1"/>
          </p:cNvSpPr>
          <p:nvPr>
            <p:ph type="subTitle" idx="1"/>
          </p:nvPr>
        </p:nvSpPr>
        <p:spPr/>
        <p:txBody>
          <a:bodyPr vert="horz" lIns="91440" tIns="45720" rIns="91440" bIns="45720" rtlCol="0" anchor="t">
            <a:normAutofit/>
          </a:bodyPr>
          <a:lstStyle/>
          <a:p>
            <a:r>
              <a:rPr lang="en-US" dirty="0"/>
              <a:t>6 </a:t>
            </a:r>
            <a:r>
              <a:rPr lang="en-US" dirty="0" err="1"/>
              <a:t>Vraag</a:t>
            </a:r>
            <a:r>
              <a:rPr lang="en-US" dirty="0"/>
              <a:t> </a:t>
            </a:r>
            <a:r>
              <a:rPr lang="en-US" dirty="0" err="1"/>
              <a:t>voor</a:t>
            </a:r>
            <a:r>
              <a:rPr lang="en-US" dirty="0"/>
              <a:t> </a:t>
            </a:r>
            <a:r>
              <a:rPr lang="en-US" dirty="0" err="1"/>
              <a:t>werken</a:t>
            </a:r>
            <a:endParaRPr lang="en-US" dirty="0"/>
          </a:p>
        </p:txBody>
      </p:sp>
      <p:sp>
        <p:nvSpPr>
          <p:cNvPr id="3" name="Titel 2">
            <a:extLst>
              <a:ext uri="{FF2B5EF4-FFF2-40B4-BE49-F238E27FC236}">
                <a16:creationId xmlns:a16="http://schemas.microsoft.com/office/drawing/2014/main" id="{C2FB9FBC-35D1-494F-98BD-7837BB3F8478}"/>
              </a:ext>
            </a:extLst>
          </p:cNvPr>
          <p:cNvSpPr>
            <a:spLocks noGrp="1"/>
          </p:cNvSpPr>
          <p:nvPr>
            <p:ph type="title"/>
          </p:nvPr>
        </p:nvSpPr>
        <p:spPr>
          <a:xfrm>
            <a:off x="860079" y="2002534"/>
            <a:ext cx="8534581" cy="2794621"/>
          </a:xfrm>
        </p:spPr>
        <p:txBody>
          <a:bodyPr/>
          <a:lstStyle/>
          <a:p>
            <a:br>
              <a:rPr lang="nl-BE" dirty="0">
                <a:latin typeface="FlandersArtSans-Bold"/>
              </a:rPr>
            </a:br>
            <a:r>
              <a:rPr lang="nl-BE" dirty="0">
                <a:latin typeface="FlandersArtSans-Bold"/>
              </a:rPr>
              <a:t>Openstaande punten</a:t>
            </a:r>
            <a:endParaRPr lang="en-US" dirty="0"/>
          </a:p>
        </p:txBody>
      </p:sp>
    </p:spTree>
    <p:extLst>
      <p:ext uri="{BB962C8B-B14F-4D97-AF65-F5344CB8AC3E}">
        <p14:creationId xmlns:p14="http://schemas.microsoft.com/office/powerpoint/2010/main" val="2605938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281508"/>
            <a:ext cx="8638453" cy="4992328"/>
          </a:xfrm>
        </p:spPr>
        <p:txBody>
          <a:bodyPr vert="horz" lIns="91440" tIns="45720" rIns="91440" bIns="45720" rtlCol="0" anchor="t">
            <a:normAutofit/>
          </a:bodyPr>
          <a:lstStyle/>
          <a:p>
            <a:pPr marL="2286000" lvl="5" indent="0" fontAlgn="base">
              <a:buNone/>
            </a:pPr>
            <a:endParaRPr lang="nl-BE" sz="1600" dirty="0"/>
          </a:p>
          <a:p>
            <a:pPr lvl="0"/>
            <a:r>
              <a:rPr lang="nl-NL" dirty="0"/>
              <a:t>Vraag voor werken</a:t>
            </a:r>
          </a:p>
          <a:p>
            <a:pPr lvl="1"/>
            <a:r>
              <a:rPr lang="nl-NL" sz="2000" dirty="0"/>
              <a:t>aanpassen naar vraag voor grondwerken?</a:t>
            </a:r>
          </a:p>
          <a:p>
            <a:r>
              <a:rPr lang="nl-NL" dirty="0"/>
              <a:t>Inhoudelijk</a:t>
            </a:r>
          </a:p>
          <a:p>
            <a:pPr lvl="1"/>
            <a:r>
              <a:rPr lang="nl-NL" sz="2000" dirty="0"/>
              <a:t>Code NUTS</a:t>
            </a:r>
          </a:p>
          <a:p>
            <a:pPr lvl="1"/>
            <a:r>
              <a:rPr lang="nl-NL" sz="2000" dirty="0"/>
              <a:t>welke gegevens heeft GIPOD?</a:t>
            </a:r>
          </a:p>
          <a:p>
            <a:pPr lvl="1"/>
            <a:r>
              <a:rPr lang="nl-NL" sz="2000" dirty="0"/>
              <a:t>welke gegevens heeft GIPOD niet?</a:t>
            </a:r>
          </a:p>
          <a:p>
            <a:pPr lvl="1"/>
            <a:r>
              <a:rPr lang="nl-BE" sz="2000" b="1" dirty="0">
                <a:solidFill>
                  <a:srgbClr val="FF0000"/>
                </a:solidFill>
              </a:rPr>
              <a:t>beslissing wat meegeven en hoe?</a:t>
            </a: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vraag voor 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31</a:t>
            </a:fld>
            <a:endParaRPr lang="nl-BE"/>
          </a:p>
        </p:txBody>
      </p:sp>
      <p:sp>
        <p:nvSpPr>
          <p:cNvPr id="5" name="Rechthoek 4">
            <a:extLst>
              <a:ext uri="{FF2B5EF4-FFF2-40B4-BE49-F238E27FC236}">
                <a16:creationId xmlns:a16="http://schemas.microsoft.com/office/drawing/2014/main" id="{0A2E4458-79BC-4CF2-85AE-04366F2ED97B}"/>
              </a:ext>
            </a:extLst>
          </p:cNvPr>
          <p:cNvSpPr/>
          <p:nvPr/>
        </p:nvSpPr>
        <p:spPr>
          <a:xfrm>
            <a:off x="4831813" y="3244398"/>
            <a:ext cx="242374" cy="369204"/>
          </a:xfrm>
          <a:prstGeom prst="rect">
            <a:avLst/>
          </a:prstGeom>
        </p:spPr>
        <p:txBody>
          <a:bodyPr wrap="none">
            <a:spAutoFit/>
          </a:bodyPr>
          <a:lstStyle/>
          <a:p>
            <a:r>
              <a:rPr lang="nl-BE" dirty="0">
                <a:solidFill>
                  <a:srgbClr val="000000"/>
                </a:solidFill>
                <a:latin typeface="Times New Roman" panose="02020603050405020304" pitchFamily="18" charset="0"/>
              </a:rPr>
              <a:t> </a:t>
            </a:r>
            <a:endParaRPr lang="nl-BE" dirty="0"/>
          </a:p>
        </p:txBody>
      </p:sp>
    </p:spTree>
    <p:extLst>
      <p:ext uri="{BB962C8B-B14F-4D97-AF65-F5344CB8AC3E}">
        <p14:creationId xmlns:p14="http://schemas.microsoft.com/office/powerpoint/2010/main" val="1054829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05237" y="857302"/>
            <a:ext cx="8638453" cy="4992328"/>
          </a:xfrm>
        </p:spPr>
        <p:txBody>
          <a:bodyPr vert="horz" lIns="91440" tIns="45720" rIns="91440" bIns="45720" rtlCol="0" anchor="t">
            <a:normAutofit/>
          </a:bodyPr>
          <a:lstStyle/>
          <a:p>
            <a:pPr marL="2286000" lvl="5" indent="0" fontAlgn="base">
              <a:buNone/>
            </a:pPr>
            <a:endParaRPr lang="nl-BE" sz="1600" dirty="0"/>
          </a:p>
          <a:p>
            <a:pPr lvl="0"/>
            <a:r>
              <a:rPr lang="nl-NL" dirty="0"/>
              <a:t>Code NUTS</a:t>
            </a:r>
          </a:p>
          <a:p>
            <a:pPr lvl="1"/>
            <a:r>
              <a:rPr lang="nl-NL" sz="2000" dirty="0"/>
              <a:t>welke?</a:t>
            </a:r>
          </a:p>
          <a:p>
            <a:pPr lvl="2"/>
            <a:r>
              <a:rPr lang="nl-NL" sz="1600" dirty="0"/>
              <a:t>categorie 1 (inclusief </a:t>
            </a:r>
            <a:r>
              <a:rPr lang="nl-NL" sz="1600" dirty="0" err="1"/>
              <a:t>overkoppelingen</a:t>
            </a:r>
            <a:r>
              <a:rPr lang="nl-NL" sz="1600" dirty="0"/>
              <a:t>)</a:t>
            </a:r>
            <a:endParaRPr lang="nl-BE" sz="1600" dirty="0"/>
          </a:p>
          <a:p>
            <a:pPr lvl="2"/>
            <a:r>
              <a:rPr lang="nl-NL" sz="1600" dirty="0"/>
              <a:t>categorie 2 (inclusief </a:t>
            </a:r>
            <a:r>
              <a:rPr lang="nl-NL" sz="1600" dirty="0" err="1"/>
              <a:t>overkoppelingen</a:t>
            </a:r>
            <a:r>
              <a:rPr lang="nl-NL" sz="1600" dirty="0"/>
              <a:t>)</a:t>
            </a:r>
            <a:endParaRPr lang="nl-BE" sz="1600" dirty="0"/>
          </a:p>
          <a:p>
            <a:pPr lvl="2"/>
            <a:r>
              <a:rPr lang="nl-NL" sz="1600" dirty="0"/>
              <a:t>specifiek werk </a:t>
            </a:r>
            <a:endParaRPr lang="nl-BE" sz="1600" dirty="0"/>
          </a:p>
          <a:p>
            <a:pPr lvl="1"/>
            <a:r>
              <a:rPr lang="nl-NL" sz="2000" dirty="0"/>
              <a:t>hoe?</a:t>
            </a:r>
          </a:p>
          <a:p>
            <a:pPr lvl="2"/>
            <a:r>
              <a:rPr lang="nl-NL" sz="1800" dirty="0"/>
              <a:t>gebundeld</a:t>
            </a:r>
          </a:p>
          <a:p>
            <a:pPr lvl="3"/>
            <a:r>
              <a:rPr lang="nl-NL" sz="1600" dirty="0"/>
              <a:t>digitaal (per mail)</a:t>
            </a:r>
          </a:p>
          <a:p>
            <a:pPr lvl="4"/>
            <a:r>
              <a:rPr lang="nl-NL" sz="1600" dirty="0">
                <a:solidFill>
                  <a:srgbClr val="FF0000"/>
                </a:solidFill>
              </a:rPr>
              <a:t>vervangen door via GIPOD Platform</a:t>
            </a:r>
          </a:p>
          <a:p>
            <a:pPr lvl="2"/>
            <a:r>
              <a:rPr lang="nl-NL" sz="1800" dirty="0"/>
              <a:t>individueel</a:t>
            </a:r>
          </a:p>
          <a:p>
            <a:pPr lvl="3"/>
            <a:r>
              <a:rPr lang="nl-NL" sz="1600" dirty="0"/>
              <a:t>Digitaal of op papier</a:t>
            </a:r>
          </a:p>
          <a:p>
            <a:pPr lvl="4"/>
            <a:r>
              <a:rPr lang="nl-NL" sz="1600" dirty="0">
                <a:solidFill>
                  <a:srgbClr val="FF0000"/>
                </a:solidFill>
              </a:rPr>
              <a:t>vervangen door via GIPOD Platform</a:t>
            </a: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vraag voor 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32</a:t>
            </a:fld>
            <a:endParaRPr lang="nl-BE"/>
          </a:p>
        </p:txBody>
      </p:sp>
    </p:spTree>
    <p:extLst>
      <p:ext uri="{BB962C8B-B14F-4D97-AF65-F5344CB8AC3E}">
        <p14:creationId xmlns:p14="http://schemas.microsoft.com/office/powerpoint/2010/main" val="2774105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2C93CD3-5C22-4220-9983-327259FA70E9}"/>
              </a:ext>
            </a:extLst>
          </p:cNvPr>
          <p:cNvSpPr>
            <a:spLocks noGrp="1"/>
          </p:cNvSpPr>
          <p:nvPr>
            <p:ph sz="quarter" idx="10"/>
          </p:nvPr>
        </p:nvSpPr>
        <p:spPr>
          <a:xfrm>
            <a:off x="681039" y="1482215"/>
            <a:ext cx="8206594" cy="4992328"/>
          </a:xfrm>
        </p:spPr>
        <p:txBody>
          <a:bodyPr vert="horz" lIns="91440" tIns="45720" rIns="91440" bIns="45720" rtlCol="0" anchor="t">
            <a:normAutofit/>
          </a:bodyPr>
          <a:lstStyle/>
          <a:p>
            <a:r>
              <a:rPr lang="nl-BE" i="1" dirty="0">
                <a:latin typeface="FlandersArtSans-Regular"/>
              </a:rPr>
              <a:t>Vraag voor grondwerken ?</a:t>
            </a:r>
          </a:p>
          <a:p>
            <a:pPr lvl="1"/>
            <a:r>
              <a:rPr lang="nl-BE" sz="2000" dirty="0">
                <a:latin typeface="FlandersArtSans-Regular"/>
              </a:rPr>
              <a:t>vraag aan de verschillende domeinbeheerders</a:t>
            </a:r>
          </a:p>
          <a:p>
            <a:pPr lvl="2"/>
            <a:r>
              <a:rPr lang="nl-BE" sz="1800" dirty="0">
                <a:latin typeface="FlandersArtSans-Regular"/>
              </a:rPr>
              <a:t>lokale overheid</a:t>
            </a:r>
          </a:p>
          <a:p>
            <a:pPr lvl="2"/>
            <a:r>
              <a:rPr lang="nl-BE" sz="1800" dirty="0">
                <a:latin typeface="FlandersArtSans-Regular"/>
              </a:rPr>
              <a:t>AWV</a:t>
            </a:r>
          </a:p>
          <a:p>
            <a:pPr lvl="2"/>
            <a:r>
              <a:rPr lang="nl-BE" sz="1800" dirty="0">
                <a:latin typeface="FlandersArtSans-Regular"/>
              </a:rPr>
              <a:t>De Lijn</a:t>
            </a:r>
          </a:p>
          <a:p>
            <a:pPr lvl="2"/>
            <a:r>
              <a:rPr lang="nl-BE" sz="1800" dirty="0">
                <a:latin typeface="FlandersArtSans-Regular"/>
              </a:rPr>
              <a:t>……</a:t>
            </a:r>
          </a:p>
          <a:p>
            <a:pPr lvl="1"/>
            <a:r>
              <a:rPr lang="nl-BE" sz="2000" dirty="0">
                <a:latin typeface="FlandersArtSans-Regular"/>
              </a:rPr>
              <a:t>principes</a:t>
            </a:r>
          </a:p>
          <a:p>
            <a:pPr lvl="2"/>
            <a:r>
              <a:rPr lang="nl-BE" sz="1800" dirty="0">
                <a:latin typeface="FlandersArtSans-Regular"/>
              </a:rPr>
              <a:t>GIPOD ondersteunt vergunning proces en het bijhorende overleg niet</a:t>
            </a:r>
          </a:p>
          <a:p>
            <a:pPr lvl="2"/>
            <a:r>
              <a:rPr lang="nl-BE" sz="1800" dirty="0">
                <a:latin typeface="FlandersArtSans-Regular"/>
              </a:rPr>
              <a:t>GIPOD maakt abstractie van de verschillende juridische context</a:t>
            </a:r>
          </a:p>
          <a:p>
            <a:pPr lvl="3"/>
            <a:r>
              <a:rPr lang="nl-BE" sz="1600" dirty="0">
                <a:latin typeface="FlandersArtSans-Regular"/>
              </a:rPr>
              <a:t>domeintoelating/ aankondiging/….</a:t>
            </a:r>
          </a:p>
          <a:p>
            <a:pPr lvl="2"/>
            <a:r>
              <a:rPr lang="nl-BE" sz="1800" dirty="0">
                <a:latin typeface="FlandersArtSans-Regular"/>
              </a:rPr>
              <a:t>registratie in GIPOD moet meerwaarde zijn</a:t>
            </a:r>
          </a:p>
          <a:p>
            <a:pPr lvl="2"/>
            <a:r>
              <a:rPr lang="nl-BE" sz="1800" dirty="0">
                <a:latin typeface="FlandersArtSans-Regular"/>
              </a:rPr>
              <a:t>gegevens moeten te interpreteren zijn</a:t>
            </a:r>
          </a:p>
          <a:p>
            <a:pPr lvl="2"/>
            <a:r>
              <a:rPr lang="nl-BE" sz="1800" dirty="0">
                <a:latin typeface="FlandersArtSans-Regular"/>
              </a:rPr>
              <a:t>link naar de lokale besluiten voor details en voorwaarden</a:t>
            </a:r>
          </a:p>
          <a:p>
            <a:pPr marL="457200" lvl="1" indent="0">
              <a:buNone/>
            </a:pPr>
            <a:endParaRPr lang="nl-BE" sz="2000" dirty="0"/>
          </a:p>
        </p:txBody>
      </p:sp>
      <p:sp>
        <p:nvSpPr>
          <p:cNvPr id="3" name="Titel 2">
            <a:extLst>
              <a:ext uri="{FF2B5EF4-FFF2-40B4-BE49-F238E27FC236}">
                <a16:creationId xmlns:a16="http://schemas.microsoft.com/office/drawing/2014/main" id="{47B74993-5E4E-4839-AF1E-F6D50A314106}"/>
              </a:ext>
            </a:extLst>
          </p:cNvPr>
          <p:cNvSpPr>
            <a:spLocks noGrp="1"/>
          </p:cNvSpPr>
          <p:nvPr>
            <p:ph type="title"/>
          </p:nvPr>
        </p:nvSpPr>
        <p:spPr/>
        <p:txBody>
          <a:bodyPr/>
          <a:lstStyle/>
          <a:p>
            <a:r>
              <a:rPr lang="nl-BE"/>
              <a:t>Voorstel inhoud Release 1</a:t>
            </a:r>
          </a:p>
        </p:txBody>
      </p:sp>
      <p:sp>
        <p:nvSpPr>
          <p:cNvPr id="4" name="Tijdelijke aanduiding voor voettekst 3">
            <a:extLst>
              <a:ext uri="{FF2B5EF4-FFF2-40B4-BE49-F238E27FC236}">
                <a16:creationId xmlns:a16="http://schemas.microsoft.com/office/drawing/2014/main" id="{52FFA40F-EE88-4ACC-B27C-B95472128087}"/>
              </a:ext>
            </a:extLst>
          </p:cNvPr>
          <p:cNvSpPr>
            <a:spLocks noGrp="1"/>
          </p:cNvSpPr>
          <p:nvPr>
            <p:ph type="ftr" sz="quarter" idx="3"/>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0000"/>
                </a:solidFill>
                <a:effectLst/>
                <a:uLnTx/>
                <a:uFillTx/>
                <a:latin typeface="FlandersArtSans-Bold" panose="00000800000000000000" pitchFamily="2" charset="0"/>
                <a:ea typeface="+mn-ea"/>
                <a:cs typeface="+mn-cs"/>
              </a:rPr>
              <a:t>BC 31 - 4 december 2019</a:t>
            </a:r>
          </a:p>
        </p:txBody>
      </p:sp>
      <p:sp>
        <p:nvSpPr>
          <p:cNvPr id="21" name="Date Placeholder 20">
            <a:extLst>
              <a:ext uri="{FF2B5EF4-FFF2-40B4-BE49-F238E27FC236}">
                <a16:creationId xmlns:a16="http://schemas.microsoft.com/office/drawing/2014/main" id="{D18BF60A-29EE-CD44-B298-C63EA7860D43}"/>
              </a:ext>
            </a:extLst>
          </p:cNvPr>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
        <p:nvSpPr>
          <p:cNvPr id="13" name="Rectangle 17">
            <a:extLst>
              <a:ext uri="{FF2B5EF4-FFF2-40B4-BE49-F238E27FC236}">
                <a16:creationId xmlns:a16="http://schemas.microsoft.com/office/drawing/2014/main" id="{CD21F097-26A5-42CB-A36B-28439DCCEE96}"/>
              </a:ext>
            </a:extLst>
          </p:cNvPr>
          <p:cNvSpPr/>
          <p:nvPr/>
        </p:nvSpPr>
        <p:spPr>
          <a:xfrm>
            <a:off x="5950188" y="350272"/>
            <a:ext cx="2937445" cy="503999"/>
          </a:xfrm>
          <a:prstGeom prst="rect">
            <a:avLst/>
          </a:prstGeom>
          <a:solidFill>
            <a:schemeClr val="bg1">
              <a:lumMod val="8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373636"/>
                </a:solidFill>
                <a:effectLst/>
                <a:uLnTx/>
                <a:uFillTx/>
                <a:latin typeface="Calibri"/>
                <a:ea typeface="+mn-ea"/>
                <a:cs typeface="+mn-cs"/>
              </a:rPr>
              <a:t>Vraag voor </a:t>
            </a:r>
            <a:r>
              <a:rPr kumimoji="0" lang="en-US" sz="1600" b="0" i="1" u="none" strike="noStrike" kern="1200" cap="none" spc="0" normalizeH="0" baseline="0" noProof="0" err="1">
                <a:ln>
                  <a:noFill/>
                </a:ln>
                <a:solidFill>
                  <a:srgbClr val="373636"/>
                </a:solidFill>
                <a:effectLst/>
                <a:uLnTx/>
                <a:uFillTx/>
                <a:latin typeface="Calibri"/>
                <a:ea typeface="+mn-ea"/>
                <a:cs typeface="+mn-cs"/>
              </a:rPr>
              <a:t>grondwerken</a:t>
            </a:r>
            <a:r>
              <a:rPr kumimoji="0" lang="en-US" sz="1600" b="0" i="1" u="none" strike="noStrike" kern="1200" cap="none" spc="0" normalizeH="0" baseline="0" noProof="0">
                <a:ln>
                  <a:noFill/>
                </a:ln>
                <a:solidFill>
                  <a:srgbClr val="373636"/>
                </a:solidFill>
                <a:effectLst/>
                <a:uLnTx/>
                <a:uFillTx/>
                <a:latin typeface="Calibri"/>
                <a:ea typeface="+mn-ea"/>
                <a:cs typeface="+mn-cs"/>
              </a:rPr>
              <a:t> ?</a:t>
            </a:r>
            <a:endParaRPr kumimoji="0" lang="en-US" sz="1200" b="0" i="1" u="none" strike="noStrike" kern="1200" cap="none" spc="0" normalizeH="0" baseline="0" noProof="0">
              <a:ln>
                <a:noFill/>
              </a:ln>
              <a:solidFill>
                <a:srgbClr val="373636"/>
              </a:solidFill>
              <a:effectLst/>
              <a:uLnTx/>
              <a:uFillTx/>
              <a:latin typeface="Calibri"/>
              <a:ea typeface="+mn-ea"/>
              <a:cs typeface="+mn-cs"/>
            </a:endParaRPr>
          </a:p>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373636"/>
                </a:solidFill>
                <a:effectLst/>
                <a:uLnTx/>
                <a:uFillTx/>
                <a:latin typeface="Calibri"/>
                <a:ea typeface="+mn-ea"/>
                <a:cs typeface="+mn-cs"/>
              </a:rPr>
              <a:t>(</a:t>
            </a:r>
            <a:r>
              <a:rPr kumimoji="0" lang="en-US" sz="1200" b="0" i="1" u="none" strike="noStrike" kern="1200" cap="none" spc="0" normalizeH="0" baseline="0" noProof="0" err="1">
                <a:ln>
                  <a:noFill/>
                </a:ln>
                <a:solidFill>
                  <a:srgbClr val="373636"/>
                </a:solidFill>
                <a:effectLst/>
                <a:uLnTx/>
                <a:uFillTx/>
                <a:latin typeface="Calibri"/>
                <a:ea typeface="+mn-ea"/>
                <a:cs typeface="+mn-cs"/>
              </a:rPr>
              <a:t>domeintoelating</a:t>
            </a:r>
            <a:r>
              <a:rPr kumimoji="0" lang="en-US" sz="1200" b="0" i="1" u="none" strike="noStrike" kern="1200" cap="none" spc="0" normalizeH="0" baseline="0" noProof="0">
                <a:ln>
                  <a:noFill/>
                </a:ln>
                <a:solidFill>
                  <a:srgbClr val="373636"/>
                </a:solidFill>
                <a:effectLst/>
                <a:uLnTx/>
                <a:uFillTx/>
                <a:latin typeface="Calibri"/>
                <a:ea typeface="+mn-ea"/>
                <a:cs typeface="+mn-cs"/>
              </a:rPr>
              <a:t>/</a:t>
            </a:r>
            <a:r>
              <a:rPr kumimoji="0" lang="en-US" sz="1200" b="0" i="1" u="none" strike="noStrike" kern="1200" cap="none" spc="0" normalizeH="0" baseline="0" noProof="0" err="1">
                <a:ln>
                  <a:noFill/>
                </a:ln>
                <a:solidFill>
                  <a:srgbClr val="373636"/>
                </a:solidFill>
                <a:effectLst/>
                <a:uLnTx/>
                <a:uFillTx/>
                <a:latin typeface="Calibri"/>
                <a:ea typeface="+mn-ea"/>
                <a:cs typeface="+mn-cs"/>
              </a:rPr>
              <a:t>aankondiging</a:t>
            </a:r>
            <a:r>
              <a:rPr kumimoji="0" lang="en-US" sz="1200" b="0" i="1" u="none" strike="noStrike" kern="1200" cap="none" spc="0" normalizeH="0" baseline="0" noProof="0">
                <a:ln>
                  <a:noFill/>
                </a:ln>
                <a:solidFill>
                  <a:srgbClr val="373636"/>
                </a:solidFill>
                <a:effectLst/>
                <a:uLnTx/>
                <a:uFillTx/>
                <a:latin typeface="Calibri"/>
                <a:ea typeface="+mn-ea"/>
                <a:cs typeface="+mn-cs"/>
              </a:rPr>
              <a:t>)</a:t>
            </a:r>
            <a:endParaRPr kumimoji="0" lang="en-US" sz="1200" b="0" i="1" u="none" strike="noStrike" kern="1200" cap="none" spc="0" normalizeH="0" baseline="0" noProof="0">
              <a:ln>
                <a:noFill/>
              </a:ln>
              <a:solidFill>
                <a:srgbClr val="373636"/>
              </a:solidFill>
              <a:effectLst/>
              <a:uLnTx/>
              <a:uFillTx/>
              <a:latin typeface="Calibri"/>
              <a:ea typeface="+mn-ea"/>
              <a:cs typeface="Calibri"/>
            </a:endParaRPr>
          </a:p>
        </p:txBody>
      </p:sp>
      <p:sp>
        <p:nvSpPr>
          <p:cNvPr id="5" name="Tijdelijke aanduiding voor dianummer 4">
            <a:extLst>
              <a:ext uri="{FF2B5EF4-FFF2-40B4-BE49-F238E27FC236}">
                <a16:creationId xmlns:a16="http://schemas.microsoft.com/office/drawing/2014/main" id="{3D77EEC0-1F60-4BE1-BE92-9058F30409C0}"/>
              </a:ext>
            </a:extLst>
          </p:cNvPr>
          <p:cNvSpPr>
            <a:spLocks noGrp="1"/>
          </p:cNvSpPr>
          <p:nvPr>
            <p:ph type="sldNum" sz="quarter" idx="4"/>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C9C406F6-A053-43CA-AEC8-FA3EEE83A3FB}" type="slidenum">
              <a:rPr kumimoji="0" lang="nl-BE" sz="1100" b="0" i="0" u="none" strike="noStrike" kern="1200" cap="none" spc="0" normalizeH="0" baseline="0" noProof="0" smtClean="0">
                <a:ln>
                  <a:noFill/>
                </a:ln>
                <a:solidFill>
                  <a:srgbClr val="6B6B6B"/>
                </a:solidFill>
                <a:effectLst/>
                <a:uLnTx/>
                <a:uFillTx/>
                <a:latin typeface="FlandersArtSans-Bold" panose="000008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33</a:t>
            </a:fld>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Tree>
    <p:extLst>
      <p:ext uri="{BB962C8B-B14F-4D97-AF65-F5344CB8AC3E}">
        <p14:creationId xmlns:p14="http://schemas.microsoft.com/office/powerpoint/2010/main" val="1020125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2C93CD3-5C22-4220-9983-327259FA70E9}"/>
              </a:ext>
            </a:extLst>
          </p:cNvPr>
          <p:cNvSpPr>
            <a:spLocks noGrp="1"/>
          </p:cNvSpPr>
          <p:nvPr>
            <p:ph sz="quarter" idx="10"/>
          </p:nvPr>
        </p:nvSpPr>
        <p:spPr>
          <a:xfrm>
            <a:off x="681038" y="1482215"/>
            <a:ext cx="8298205" cy="4992328"/>
          </a:xfrm>
        </p:spPr>
        <p:txBody>
          <a:bodyPr vert="horz" lIns="91440" tIns="45720" rIns="91440" bIns="45720" rtlCol="0" anchor="t">
            <a:normAutofit/>
          </a:bodyPr>
          <a:lstStyle/>
          <a:p>
            <a:r>
              <a:rPr lang="nl-BE" i="1">
                <a:latin typeface="FlandersArtSans-Regular"/>
              </a:rPr>
              <a:t>Vraag voor grondwerken ? </a:t>
            </a:r>
          </a:p>
          <a:p>
            <a:pPr marL="783590" lvl="1" indent="-326390"/>
            <a:r>
              <a:rPr lang="nl-BE" sz="2000">
                <a:latin typeface="FlandersArtSans-Regular"/>
              </a:rPr>
              <a:t>Release 1 : individuele vraag</a:t>
            </a:r>
          </a:p>
          <a:p>
            <a:pPr marL="783590" lvl="1" indent="-326390"/>
            <a:r>
              <a:rPr lang="nl-BE" sz="2000" b="1">
                <a:latin typeface="FlandersArtSans-Regular"/>
              </a:rPr>
              <a:t>Aanvraag</a:t>
            </a:r>
          </a:p>
          <a:p>
            <a:pPr marL="1219019" lvl="2" indent="-326390"/>
            <a:r>
              <a:rPr lang="nl-BE" sz="1600">
                <a:latin typeface="FlandersArtSans-Regular"/>
              </a:rPr>
              <a:t>gegevens in GIPOD uit GW worden verzameld</a:t>
            </a:r>
          </a:p>
          <a:p>
            <a:pPr marL="1737179" lvl="3" indent="-326390"/>
            <a:r>
              <a:rPr lang="nl-BE" sz="1400">
                <a:latin typeface="FlandersArtSans-Regular"/>
              </a:rPr>
              <a:t>Incl. ontwerpplan als bijlage aan GW</a:t>
            </a:r>
          </a:p>
          <a:p>
            <a:pPr marL="1219019" lvl="2" indent="-326390"/>
            <a:r>
              <a:rPr lang="nl-BE" sz="1600">
                <a:latin typeface="FlandersArtSans-Regular"/>
              </a:rPr>
              <a:t>eventuele bijlage toegevoegd (</a:t>
            </a:r>
            <a:r>
              <a:rPr lang="nl-BE" sz="1200" i="1">
                <a:latin typeface="FlandersArtSans-Regular"/>
              </a:rPr>
              <a:t>analyse op basis van Code NUTS moet nog gedaan worden</a:t>
            </a:r>
            <a:r>
              <a:rPr lang="nl-BE" sz="1600">
                <a:latin typeface="FlandersArtSans-Regular"/>
              </a:rPr>
              <a:t>)</a:t>
            </a:r>
          </a:p>
          <a:p>
            <a:pPr marL="1218565" lvl="2" indent="-326390"/>
            <a:r>
              <a:rPr lang="nl-BE" sz="1600">
                <a:latin typeface="FlandersArtSans-Regular"/>
                <a:sym typeface="Wingdings" panose="05000000000000000000" pitchFamily="2" charset="2"/>
              </a:rPr>
              <a:t>gegevens in GIPOD</a:t>
            </a:r>
          </a:p>
          <a:p>
            <a:pPr marL="1736725" lvl="3" indent="-326390"/>
            <a:r>
              <a:rPr lang="nl-BE" sz="1400">
                <a:latin typeface="FlandersArtSans-Regular"/>
                <a:sym typeface="Wingdings" panose="05000000000000000000" pitchFamily="2" charset="2"/>
              </a:rPr>
              <a:t>status:  aangevraagd</a:t>
            </a:r>
          </a:p>
          <a:p>
            <a:pPr marL="1736725" lvl="3" indent="-326390"/>
            <a:r>
              <a:rPr lang="nl-BE" sz="1400">
                <a:latin typeface="FlandersArtSans-Regular"/>
                <a:sym typeface="Wingdings" panose="05000000000000000000" pitchFamily="2" charset="2"/>
              </a:rPr>
              <a:t>link:  naar aanvraag zoals verstuurd</a:t>
            </a:r>
            <a:endParaRPr lang="nl-BE" sz="2000"/>
          </a:p>
        </p:txBody>
      </p:sp>
      <p:sp>
        <p:nvSpPr>
          <p:cNvPr id="3" name="Titel 2">
            <a:extLst>
              <a:ext uri="{FF2B5EF4-FFF2-40B4-BE49-F238E27FC236}">
                <a16:creationId xmlns:a16="http://schemas.microsoft.com/office/drawing/2014/main" id="{47B74993-5E4E-4839-AF1E-F6D50A314106}"/>
              </a:ext>
            </a:extLst>
          </p:cNvPr>
          <p:cNvSpPr>
            <a:spLocks noGrp="1"/>
          </p:cNvSpPr>
          <p:nvPr>
            <p:ph type="title"/>
          </p:nvPr>
        </p:nvSpPr>
        <p:spPr/>
        <p:txBody>
          <a:bodyPr/>
          <a:lstStyle/>
          <a:p>
            <a:r>
              <a:rPr lang="nl-BE"/>
              <a:t>Voorstel inhoud Release 1</a:t>
            </a:r>
          </a:p>
        </p:txBody>
      </p:sp>
      <p:sp>
        <p:nvSpPr>
          <p:cNvPr id="4" name="Tijdelijke aanduiding voor voettekst 3">
            <a:extLst>
              <a:ext uri="{FF2B5EF4-FFF2-40B4-BE49-F238E27FC236}">
                <a16:creationId xmlns:a16="http://schemas.microsoft.com/office/drawing/2014/main" id="{52FFA40F-EE88-4ACC-B27C-B95472128087}"/>
              </a:ext>
            </a:extLst>
          </p:cNvPr>
          <p:cNvSpPr>
            <a:spLocks noGrp="1"/>
          </p:cNvSpPr>
          <p:nvPr>
            <p:ph type="ftr" sz="quarter" idx="3"/>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0000"/>
                </a:solidFill>
                <a:effectLst/>
                <a:uLnTx/>
                <a:uFillTx/>
                <a:latin typeface="FlandersArtSans-Bold" panose="00000800000000000000" pitchFamily="2" charset="0"/>
                <a:ea typeface="+mn-ea"/>
                <a:cs typeface="+mn-cs"/>
              </a:rPr>
              <a:t>BC 31 - 4 december 2019</a:t>
            </a:r>
          </a:p>
        </p:txBody>
      </p:sp>
      <p:sp>
        <p:nvSpPr>
          <p:cNvPr id="8" name="Rechthoek 4">
            <a:extLst>
              <a:ext uri="{FF2B5EF4-FFF2-40B4-BE49-F238E27FC236}">
                <a16:creationId xmlns:a16="http://schemas.microsoft.com/office/drawing/2014/main" id="{ADE7C621-900C-B644-BC90-FD93B8A73550}"/>
              </a:ext>
            </a:extLst>
          </p:cNvPr>
          <p:cNvSpPr/>
          <p:nvPr/>
        </p:nvSpPr>
        <p:spPr>
          <a:xfrm>
            <a:off x="7505125" y="3768073"/>
            <a:ext cx="1719838" cy="536748"/>
          </a:xfrm>
          <a:prstGeom prst="rect">
            <a:avLst/>
          </a:prstGeom>
          <a:solidFill>
            <a:srgbClr val="366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799" b="0" i="0" u="none" strike="noStrike" kern="1200" cap="none" spc="0" normalizeH="0" baseline="0" noProof="0">
                <a:ln>
                  <a:noFill/>
                </a:ln>
                <a:solidFill>
                  <a:prstClr val="white"/>
                </a:solidFill>
                <a:effectLst/>
                <a:uLnTx/>
                <a:uFillTx/>
                <a:latin typeface="Calibri"/>
                <a:ea typeface="+mn-ea"/>
                <a:cs typeface="+mn-cs"/>
              </a:rPr>
              <a:t>Inname</a:t>
            </a:r>
          </a:p>
        </p:txBody>
      </p:sp>
      <p:sp>
        <p:nvSpPr>
          <p:cNvPr id="9" name="Rechthoek 5">
            <a:extLst>
              <a:ext uri="{FF2B5EF4-FFF2-40B4-BE49-F238E27FC236}">
                <a16:creationId xmlns:a16="http://schemas.microsoft.com/office/drawing/2014/main" id="{04A3667F-A562-E345-A8BC-F733F4E4F95C}"/>
              </a:ext>
            </a:extLst>
          </p:cNvPr>
          <p:cNvSpPr/>
          <p:nvPr/>
        </p:nvSpPr>
        <p:spPr>
          <a:xfrm>
            <a:off x="7505125" y="2591125"/>
            <a:ext cx="1719837" cy="575035"/>
          </a:xfrm>
          <a:prstGeom prst="rect">
            <a:avLst/>
          </a:prstGeom>
          <a:solidFill>
            <a:srgbClr val="80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366E73"/>
                </a:solidFill>
                <a:effectLst/>
                <a:uLnTx/>
                <a:uFillTx/>
                <a:latin typeface="Calibri"/>
                <a:ea typeface="+mn-ea"/>
                <a:cs typeface="+mn-cs"/>
              </a:rPr>
              <a:t>Vraag voor grondwerken</a:t>
            </a: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Rechte verbindingslijn met pijl 16">
            <a:extLst>
              <a:ext uri="{FF2B5EF4-FFF2-40B4-BE49-F238E27FC236}">
                <a16:creationId xmlns:a16="http://schemas.microsoft.com/office/drawing/2014/main" id="{3A71630F-BDD4-444B-BCFC-3A0B133F8C14}"/>
              </a:ext>
            </a:extLst>
          </p:cNvPr>
          <p:cNvCxnSpPr>
            <a:cxnSpLocks/>
            <a:stCxn id="8" idx="0"/>
            <a:endCxn id="9" idx="2"/>
          </p:cNvCxnSpPr>
          <p:nvPr/>
        </p:nvCxnSpPr>
        <p:spPr>
          <a:xfrm flipV="1">
            <a:off x="8365044" y="3166160"/>
            <a:ext cx="0" cy="60191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Date Placeholder 20">
            <a:extLst>
              <a:ext uri="{FF2B5EF4-FFF2-40B4-BE49-F238E27FC236}">
                <a16:creationId xmlns:a16="http://schemas.microsoft.com/office/drawing/2014/main" id="{D18BF60A-29EE-CD44-B298-C63EA7860D43}"/>
              </a:ext>
            </a:extLst>
          </p:cNvPr>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
        <p:nvSpPr>
          <p:cNvPr id="13" name="Rectangle 17">
            <a:extLst>
              <a:ext uri="{FF2B5EF4-FFF2-40B4-BE49-F238E27FC236}">
                <a16:creationId xmlns:a16="http://schemas.microsoft.com/office/drawing/2014/main" id="{CD21F097-26A5-42CB-A36B-28439DCCEE96}"/>
              </a:ext>
            </a:extLst>
          </p:cNvPr>
          <p:cNvSpPr/>
          <p:nvPr/>
        </p:nvSpPr>
        <p:spPr>
          <a:xfrm>
            <a:off x="5950188" y="350272"/>
            <a:ext cx="2937445" cy="503999"/>
          </a:xfrm>
          <a:prstGeom prst="rect">
            <a:avLst/>
          </a:prstGeom>
          <a:solidFill>
            <a:schemeClr val="bg1">
              <a:lumMod val="8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373636"/>
                </a:solidFill>
                <a:effectLst/>
                <a:uLnTx/>
                <a:uFillTx/>
                <a:latin typeface="Calibri"/>
                <a:ea typeface="+mn-ea"/>
                <a:cs typeface="+mn-cs"/>
              </a:rPr>
              <a:t>Vraag voor </a:t>
            </a:r>
            <a:r>
              <a:rPr kumimoji="0" lang="en-US" sz="1600" b="0" i="1" u="none" strike="noStrike" kern="1200" cap="none" spc="0" normalizeH="0" baseline="0" noProof="0" err="1">
                <a:ln>
                  <a:noFill/>
                </a:ln>
                <a:solidFill>
                  <a:srgbClr val="373636"/>
                </a:solidFill>
                <a:effectLst/>
                <a:uLnTx/>
                <a:uFillTx/>
                <a:latin typeface="Calibri"/>
                <a:ea typeface="+mn-ea"/>
                <a:cs typeface="+mn-cs"/>
              </a:rPr>
              <a:t>grondwerken</a:t>
            </a:r>
            <a:r>
              <a:rPr kumimoji="0" lang="en-US" sz="1600" b="0" i="1" u="none" strike="noStrike" kern="1200" cap="none" spc="0" normalizeH="0" baseline="0" noProof="0">
                <a:ln>
                  <a:noFill/>
                </a:ln>
                <a:solidFill>
                  <a:srgbClr val="373636"/>
                </a:solidFill>
                <a:effectLst/>
                <a:uLnTx/>
                <a:uFillTx/>
                <a:latin typeface="Calibri"/>
                <a:ea typeface="+mn-ea"/>
                <a:cs typeface="+mn-cs"/>
              </a:rPr>
              <a:t> ?</a:t>
            </a:r>
            <a:endParaRPr kumimoji="0" lang="en-US" sz="1200" b="0" i="1" u="none" strike="noStrike" kern="1200" cap="none" spc="0" normalizeH="0" baseline="0" noProof="0">
              <a:ln>
                <a:noFill/>
              </a:ln>
              <a:solidFill>
                <a:srgbClr val="373636"/>
              </a:solidFill>
              <a:effectLst/>
              <a:uLnTx/>
              <a:uFillTx/>
              <a:latin typeface="Calibri"/>
              <a:ea typeface="+mn-ea"/>
              <a:cs typeface="+mn-cs"/>
            </a:endParaRPr>
          </a:p>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373636"/>
                </a:solidFill>
                <a:effectLst/>
                <a:uLnTx/>
                <a:uFillTx/>
                <a:latin typeface="Calibri"/>
                <a:ea typeface="+mn-ea"/>
                <a:cs typeface="+mn-cs"/>
              </a:rPr>
              <a:t>(</a:t>
            </a:r>
            <a:r>
              <a:rPr kumimoji="0" lang="en-US" sz="1200" b="0" i="1" u="none" strike="noStrike" kern="1200" cap="none" spc="0" normalizeH="0" baseline="0" noProof="0" err="1">
                <a:ln>
                  <a:noFill/>
                </a:ln>
                <a:solidFill>
                  <a:srgbClr val="373636"/>
                </a:solidFill>
                <a:effectLst/>
                <a:uLnTx/>
                <a:uFillTx/>
                <a:latin typeface="Calibri"/>
                <a:ea typeface="+mn-ea"/>
                <a:cs typeface="+mn-cs"/>
              </a:rPr>
              <a:t>domeintoelating</a:t>
            </a:r>
            <a:r>
              <a:rPr kumimoji="0" lang="en-US" sz="1200" b="0" i="1" u="none" strike="noStrike" kern="1200" cap="none" spc="0" normalizeH="0" baseline="0" noProof="0">
                <a:ln>
                  <a:noFill/>
                </a:ln>
                <a:solidFill>
                  <a:srgbClr val="373636"/>
                </a:solidFill>
                <a:effectLst/>
                <a:uLnTx/>
                <a:uFillTx/>
                <a:latin typeface="Calibri"/>
                <a:ea typeface="+mn-ea"/>
                <a:cs typeface="+mn-cs"/>
              </a:rPr>
              <a:t>/</a:t>
            </a:r>
            <a:r>
              <a:rPr kumimoji="0" lang="en-US" sz="1200" b="0" i="1" u="none" strike="noStrike" kern="1200" cap="none" spc="0" normalizeH="0" baseline="0" noProof="0" err="1">
                <a:ln>
                  <a:noFill/>
                </a:ln>
                <a:solidFill>
                  <a:srgbClr val="373636"/>
                </a:solidFill>
                <a:effectLst/>
                <a:uLnTx/>
                <a:uFillTx/>
                <a:latin typeface="Calibri"/>
                <a:ea typeface="+mn-ea"/>
                <a:cs typeface="+mn-cs"/>
              </a:rPr>
              <a:t>aankondiging</a:t>
            </a:r>
            <a:r>
              <a:rPr kumimoji="0" lang="en-US" sz="1200" b="0" i="1" u="none" strike="noStrike" kern="1200" cap="none" spc="0" normalizeH="0" baseline="0" noProof="0">
                <a:ln>
                  <a:noFill/>
                </a:ln>
                <a:solidFill>
                  <a:srgbClr val="373636"/>
                </a:solidFill>
                <a:effectLst/>
                <a:uLnTx/>
                <a:uFillTx/>
                <a:latin typeface="Calibri"/>
                <a:ea typeface="+mn-ea"/>
                <a:cs typeface="+mn-cs"/>
              </a:rPr>
              <a:t>)</a:t>
            </a:r>
            <a:endParaRPr kumimoji="0" lang="en-US" sz="1200" b="0" i="1" u="none" strike="noStrike" kern="1200" cap="none" spc="0" normalizeH="0" baseline="0" noProof="0">
              <a:ln>
                <a:noFill/>
              </a:ln>
              <a:solidFill>
                <a:srgbClr val="373636"/>
              </a:solidFill>
              <a:effectLst/>
              <a:uLnTx/>
              <a:uFillTx/>
              <a:latin typeface="Calibri"/>
              <a:ea typeface="+mn-ea"/>
              <a:cs typeface="Calibri"/>
            </a:endParaRPr>
          </a:p>
        </p:txBody>
      </p:sp>
      <p:sp>
        <p:nvSpPr>
          <p:cNvPr id="5" name="Tijdelijke aanduiding voor dianummer 4">
            <a:extLst>
              <a:ext uri="{FF2B5EF4-FFF2-40B4-BE49-F238E27FC236}">
                <a16:creationId xmlns:a16="http://schemas.microsoft.com/office/drawing/2014/main" id="{2EA5A6F8-A4BA-4CD6-A361-EDCD830DE768}"/>
              </a:ext>
            </a:extLst>
          </p:cNvPr>
          <p:cNvSpPr>
            <a:spLocks noGrp="1"/>
          </p:cNvSpPr>
          <p:nvPr>
            <p:ph type="sldNum" sz="quarter" idx="4"/>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C9C406F6-A053-43CA-AEC8-FA3EEE83A3FB}" type="slidenum">
              <a:rPr kumimoji="0" lang="nl-BE" sz="1100" b="0" i="0" u="none" strike="noStrike" kern="1200" cap="none" spc="0" normalizeH="0" baseline="0" noProof="0" smtClean="0">
                <a:ln>
                  <a:noFill/>
                </a:ln>
                <a:solidFill>
                  <a:srgbClr val="6B6B6B"/>
                </a:solidFill>
                <a:effectLst/>
                <a:uLnTx/>
                <a:uFillTx/>
                <a:latin typeface="FlandersArtSans-Bold" panose="000008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34</a:t>
            </a:fld>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Tree>
    <p:extLst>
      <p:ext uri="{BB962C8B-B14F-4D97-AF65-F5344CB8AC3E}">
        <p14:creationId xmlns:p14="http://schemas.microsoft.com/office/powerpoint/2010/main" val="456898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2C93CD3-5C22-4220-9983-327259FA70E9}"/>
              </a:ext>
            </a:extLst>
          </p:cNvPr>
          <p:cNvSpPr>
            <a:spLocks noGrp="1"/>
          </p:cNvSpPr>
          <p:nvPr>
            <p:ph sz="quarter" idx="10"/>
          </p:nvPr>
        </p:nvSpPr>
        <p:spPr>
          <a:xfrm>
            <a:off x="681038" y="1482215"/>
            <a:ext cx="8298205" cy="4992328"/>
          </a:xfrm>
        </p:spPr>
        <p:txBody>
          <a:bodyPr vert="horz" lIns="91440" tIns="45720" rIns="91440" bIns="45720" rtlCol="0" anchor="t">
            <a:normAutofit/>
          </a:bodyPr>
          <a:lstStyle/>
          <a:p>
            <a:r>
              <a:rPr lang="nl-BE" i="1">
                <a:latin typeface="FlandersArtSans-Regular"/>
              </a:rPr>
              <a:t>Vraag voor grondwerken ? </a:t>
            </a:r>
          </a:p>
          <a:p>
            <a:pPr marL="783590" lvl="1" indent="-326390"/>
            <a:r>
              <a:rPr lang="nl-BE" sz="2000">
                <a:latin typeface="FlandersArtSans-Regular"/>
              </a:rPr>
              <a:t>Release 1 : individuele vraag</a:t>
            </a:r>
          </a:p>
          <a:p>
            <a:pPr marL="783590" lvl="1" indent="-326390"/>
            <a:r>
              <a:rPr lang="nl-BE" sz="2000" b="1">
                <a:latin typeface="FlandersArtSans-Regular"/>
              </a:rPr>
              <a:t>Na de behandeling</a:t>
            </a:r>
          </a:p>
          <a:p>
            <a:pPr marL="1218565" lvl="2" indent="-326390"/>
            <a:r>
              <a:rPr lang="nl-BE" sz="1600">
                <a:latin typeface="FlandersArtSans-Regular"/>
                <a:sym typeface="Wingdings" panose="05000000000000000000" pitchFamily="2" charset="2"/>
              </a:rPr>
              <a:t>gegevens in GIPOD</a:t>
            </a:r>
          </a:p>
          <a:p>
            <a:pPr marL="1736725" lvl="3" indent="-326390"/>
            <a:r>
              <a:rPr lang="nl-BE" sz="1400">
                <a:latin typeface="FlandersArtSans-Regular"/>
              </a:rPr>
              <a:t>status </a:t>
            </a:r>
            <a:endParaRPr lang="nl-BE" sz="1400"/>
          </a:p>
          <a:p>
            <a:pPr marL="2193925" lvl="4" indent="-326390"/>
            <a:r>
              <a:rPr lang="nl-BE" sz="1400" i="1">
                <a:latin typeface="FlandersArtSans-Regular"/>
              </a:rPr>
              <a:t>akkoord van domeinbeheerder ?</a:t>
            </a:r>
          </a:p>
          <a:p>
            <a:pPr marL="2513965" lvl="5" indent="-326390"/>
            <a:r>
              <a:rPr lang="nl-BE" sz="1400" i="1">
                <a:latin typeface="FlandersArtSans-Regular"/>
              </a:rPr>
              <a:t>semantiek nog vast te leggen</a:t>
            </a:r>
          </a:p>
          <a:p>
            <a:pPr marL="2193925" lvl="4" indent="-326390"/>
            <a:r>
              <a:rPr lang="nl-BE" sz="1400" i="1">
                <a:latin typeface="FlandersArtSans-Regular"/>
              </a:rPr>
              <a:t>nog geen akkoord van domeinbeheerder ?</a:t>
            </a:r>
          </a:p>
          <a:p>
            <a:pPr marL="2513965" lvl="5" indent="-326390"/>
            <a:r>
              <a:rPr lang="nl-BE" sz="1400" i="1">
                <a:latin typeface="FlandersArtSans-Regular"/>
              </a:rPr>
              <a:t>semantiek nog vast te leggen</a:t>
            </a:r>
          </a:p>
          <a:p>
            <a:pPr marL="1736725" lvl="3" indent="-326390"/>
            <a:r>
              <a:rPr lang="nl-BE" sz="1400">
                <a:latin typeface="FlandersArtSans-Regular"/>
                <a:sym typeface="Wingdings" panose="05000000000000000000" pitchFamily="2" charset="2"/>
              </a:rPr>
              <a:t>tijdsvenster uitvoering werken  (zoals beschreven in Code NUTS) </a:t>
            </a:r>
            <a:endParaRPr lang="nl-BE" sz="1400">
              <a:latin typeface="FlandersArtSans-Regular"/>
            </a:endParaRPr>
          </a:p>
          <a:p>
            <a:pPr marL="1736725" lvl="3" indent="-326390"/>
            <a:r>
              <a:rPr lang="nl-BE" sz="1400">
                <a:latin typeface="FlandersArtSans-Regular"/>
                <a:sym typeface="Wingdings" panose="05000000000000000000" pitchFamily="2" charset="2"/>
              </a:rPr>
              <a:t>toelating: via link of bijlage (URL/URI)</a:t>
            </a:r>
            <a:endParaRPr lang="nl-BE" sz="2000"/>
          </a:p>
        </p:txBody>
      </p:sp>
      <p:sp>
        <p:nvSpPr>
          <p:cNvPr id="3" name="Titel 2">
            <a:extLst>
              <a:ext uri="{FF2B5EF4-FFF2-40B4-BE49-F238E27FC236}">
                <a16:creationId xmlns:a16="http://schemas.microsoft.com/office/drawing/2014/main" id="{47B74993-5E4E-4839-AF1E-F6D50A314106}"/>
              </a:ext>
            </a:extLst>
          </p:cNvPr>
          <p:cNvSpPr>
            <a:spLocks noGrp="1"/>
          </p:cNvSpPr>
          <p:nvPr>
            <p:ph type="title"/>
          </p:nvPr>
        </p:nvSpPr>
        <p:spPr/>
        <p:txBody>
          <a:bodyPr/>
          <a:lstStyle/>
          <a:p>
            <a:r>
              <a:rPr lang="nl-BE"/>
              <a:t>Voorstel inhoud Release 1</a:t>
            </a:r>
          </a:p>
        </p:txBody>
      </p:sp>
      <p:sp>
        <p:nvSpPr>
          <p:cNvPr id="4" name="Tijdelijke aanduiding voor voettekst 3">
            <a:extLst>
              <a:ext uri="{FF2B5EF4-FFF2-40B4-BE49-F238E27FC236}">
                <a16:creationId xmlns:a16="http://schemas.microsoft.com/office/drawing/2014/main" id="{52FFA40F-EE88-4ACC-B27C-B95472128087}"/>
              </a:ext>
            </a:extLst>
          </p:cNvPr>
          <p:cNvSpPr>
            <a:spLocks noGrp="1"/>
          </p:cNvSpPr>
          <p:nvPr>
            <p:ph type="ftr" sz="quarter" idx="3"/>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0000"/>
                </a:solidFill>
                <a:effectLst/>
                <a:uLnTx/>
                <a:uFillTx/>
                <a:latin typeface="FlandersArtSans-Bold" panose="00000800000000000000" pitchFamily="2" charset="0"/>
                <a:ea typeface="+mn-ea"/>
                <a:cs typeface="+mn-cs"/>
              </a:rPr>
              <a:t>BC 31 - 4 december 2019</a:t>
            </a:r>
          </a:p>
        </p:txBody>
      </p:sp>
      <p:sp>
        <p:nvSpPr>
          <p:cNvPr id="8" name="Rechthoek 4">
            <a:extLst>
              <a:ext uri="{FF2B5EF4-FFF2-40B4-BE49-F238E27FC236}">
                <a16:creationId xmlns:a16="http://schemas.microsoft.com/office/drawing/2014/main" id="{ADE7C621-900C-B644-BC90-FD93B8A73550}"/>
              </a:ext>
            </a:extLst>
          </p:cNvPr>
          <p:cNvSpPr/>
          <p:nvPr/>
        </p:nvSpPr>
        <p:spPr>
          <a:xfrm>
            <a:off x="7505125" y="3768073"/>
            <a:ext cx="1719838" cy="536748"/>
          </a:xfrm>
          <a:prstGeom prst="rect">
            <a:avLst/>
          </a:prstGeom>
          <a:solidFill>
            <a:srgbClr val="366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799" b="0" i="0" u="none" strike="noStrike" kern="1200" cap="none" spc="0" normalizeH="0" baseline="0" noProof="0">
                <a:ln>
                  <a:noFill/>
                </a:ln>
                <a:solidFill>
                  <a:prstClr val="white"/>
                </a:solidFill>
                <a:effectLst/>
                <a:uLnTx/>
                <a:uFillTx/>
                <a:latin typeface="Calibri"/>
                <a:ea typeface="+mn-ea"/>
                <a:cs typeface="+mn-cs"/>
              </a:rPr>
              <a:t>Inname</a:t>
            </a:r>
          </a:p>
        </p:txBody>
      </p:sp>
      <p:sp>
        <p:nvSpPr>
          <p:cNvPr id="9" name="Rechthoek 5">
            <a:extLst>
              <a:ext uri="{FF2B5EF4-FFF2-40B4-BE49-F238E27FC236}">
                <a16:creationId xmlns:a16="http://schemas.microsoft.com/office/drawing/2014/main" id="{04A3667F-A562-E345-A8BC-F733F4E4F95C}"/>
              </a:ext>
            </a:extLst>
          </p:cNvPr>
          <p:cNvSpPr/>
          <p:nvPr/>
        </p:nvSpPr>
        <p:spPr>
          <a:xfrm>
            <a:off x="7505125" y="2591125"/>
            <a:ext cx="1719837" cy="575035"/>
          </a:xfrm>
          <a:prstGeom prst="rect">
            <a:avLst/>
          </a:prstGeom>
          <a:solidFill>
            <a:srgbClr val="80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366E73"/>
                </a:solidFill>
                <a:effectLst/>
                <a:uLnTx/>
                <a:uFillTx/>
                <a:latin typeface="Calibri"/>
                <a:ea typeface="+mn-ea"/>
                <a:cs typeface="+mn-cs"/>
              </a:rPr>
              <a:t>Vraag voor grondwerken</a:t>
            </a: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Rechte verbindingslijn met pijl 16">
            <a:extLst>
              <a:ext uri="{FF2B5EF4-FFF2-40B4-BE49-F238E27FC236}">
                <a16:creationId xmlns:a16="http://schemas.microsoft.com/office/drawing/2014/main" id="{3A71630F-BDD4-444B-BCFC-3A0B133F8C14}"/>
              </a:ext>
            </a:extLst>
          </p:cNvPr>
          <p:cNvCxnSpPr>
            <a:cxnSpLocks/>
            <a:stCxn id="8" idx="0"/>
            <a:endCxn id="9" idx="2"/>
          </p:cNvCxnSpPr>
          <p:nvPr/>
        </p:nvCxnSpPr>
        <p:spPr>
          <a:xfrm flipV="1">
            <a:off x="8365044" y="3166160"/>
            <a:ext cx="0" cy="60191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Date Placeholder 20">
            <a:extLst>
              <a:ext uri="{FF2B5EF4-FFF2-40B4-BE49-F238E27FC236}">
                <a16:creationId xmlns:a16="http://schemas.microsoft.com/office/drawing/2014/main" id="{D18BF60A-29EE-CD44-B298-C63EA7860D43}"/>
              </a:ext>
            </a:extLst>
          </p:cNvPr>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
        <p:nvSpPr>
          <p:cNvPr id="13" name="Rectangle 17">
            <a:extLst>
              <a:ext uri="{FF2B5EF4-FFF2-40B4-BE49-F238E27FC236}">
                <a16:creationId xmlns:a16="http://schemas.microsoft.com/office/drawing/2014/main" id="{CD21F097-26A5-42CB-A36B-28439DCCEE96}"/>
              </a:ext>
            </a:extLst>
          </p:cNvPr>
          <p:cNvSpPr/>
          <p:nvPr/>
        </p:nvSpPr>
        <p:spPr>
          <a:xfrm>
            <a:off x="5950188" y="350272"/>
            <a:ext cx="2937445" cy="503999"/>
          </a:xfrm>
          <a:prstGeom prst="rect">
            <a:avLst/>
          </a:prstGeom>
          <a:solidFill>
            <a:schemeClr val="bg1">
              <a:lumMod val="8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373636"/>
                </a:solidFill>
                <a:effectLst/>
                <a:uLnTx/>
                <a:uFillTx/>
                <a:latin typeface="Calibri"/>
                <a:ea typeface="+mn-ea"/>
                <a:cs typeface="+mn-cs"/>
              </a:rPr>
              <a:t>Vraag voor </a:t>
            </a:r>
            <a:r>
              <a:rPr kumimoji="0" lang="en-US" sz="1600" b="0" i="1" u="none" strike="noStrike" kern="1200" cap="none" spc="0" normalizeH="0" baseline="0" noProof="0" err="1">
                <a:ln>
                  <a:noFill/>
                </a:ln>
                <a:solidFill>
                  <a:srgbClr val="373636"/>
                </a:solidFill>
                <a:effectLst/>
                <a:uLnTx/>
                <a:uFillTx/>
                <a:latin typeface="Calibri"/>
                <a:ea typeface="+mn-ea"/>
                <a:cs typeface="+mn-cs"/>
              </a:rPr>
              <a:t>grondwerken</a:t>
            </a:r>
            <a:r>
              <a:rPr kumimoji="0" lang="en-US" sz="1600" b="0" i="1" u="none" strike="noStrike" kern="1200" cap="none" spc="0" normalizeH="0" baseline="0" noProof="0">
                <a:ln>
                  <a:noFill/>
                </a:ln>
                <a:solidFill>
                  <a:srgbClr val="373636"/>
                </a:solidFill>
                <a:effectLst/>
                <a:uLnTx/>
                <a:uFillTx/>
                <a:latin typeface="Calibri"/>
                <a:ea typeface="+mn-ea"/>
                <a:cs typeface="+mn-cs"/>
              </a:rPr>
              <a:t> ?</a:t>
            </a:r>
            <a:endParaRPr kumimoji="0" lang="en-US" sz="1200" b="0" i="1" u="none" strike="noStrike" kern="1200" cap="none" spc="0" normalizeH="0" baseline="0" noProof="0">
              <a:ln>
                <a:noFill/>
              </a:ln>
              <a:solidFill>
                <a:srgbClr val="373636"/>
              </a:solidFill>
              <a:effectLst/>
              <a:uLnTx/>
              <a:uFillTx/>
              <a:latin typeface="Calibri"/>
              <a:ea typeface="+mn-ea"/>
              <a:cs typeface="+mn-cs"/>
            </a:endParaRPr>
          </a:p>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373636"/>
                </a:solidFill>
                <a:effectLst/>
                <a:uLnTx/>
                <a:uFillTx/>
                <a:latin typeface="Calibri"/>
                <a:ea typeface="+mn-ea"/>
                <a:cs typeface="+mn-cs"/>
              </a:rPr>
              <a:t>(</a:t>
            </a:r>
            <a:r>
              <a:rPr kumimoji="0" lang="en-US" sz="1200" b="0" i="1" u="none" strike="noStrike" kern="1200" cap="none" spc="0" normalizeH="0" baseline="0" noProof="0" err="1">
                <a:ln>
                  <a:noFill/>
                </a:ln>
                <a:solidFill>
                  <a:srgbClr val="373636"/>
                </a:solidFill>
                <a:effectLst/>
                <a:uLnTx/>
                <a:uFillTx/>
                <a:latin typeface="Calibri"/>
                <a:ea typeface="+mn-ea"/>
                <a:cs typeface="+mn-cs"/>
              </a:rPr>
              <a:t>domeintoelating</a:t>
            </a:r>
            <a:r>
              <a:rPr kumimoji="0" lang="en-US" sz="1200" b="0" i="1" u="none" strike="noStrike" kern="1200" cap="none" spc="0" normalizeH="0" baseline="0" noProof="0">
                <a:ln>
                  <a:noFill/>
                </a:ln>
                <a:solidFill>
                  <a:srgbClr val="373636"/>
                </a:solidFill>
                <a:effectLst/>
                <a:uLnTx/>
                <a:uFillTx/>
                <a:latin typeface="Calibri"/>
                <a:ea typeface="+mn-ea"/>
                <a:cs typeface="+mn-cs"/>
              </a:rPr>
              <a:t>/</a:t>
            </a:r>
            <a:r>
              <a:rPr kumimoji="0" lang="en-US" sz="1200" b="0" i="1" u="none" strike="noStrike" kern="1200" cap="none" spc="0" normalizeH="0" baseline="0" noProof="0" err="1">
                <a:ln>
                  <a:noFill/>
                </a:ln>
                <a:solidFill>
                  <a:srgbClr val="373636"/>
                </a:solidFill>
                <a:effectLst/>
                <a:uLnTx/>
                <a:uFillTx/>
                <a:latin typeface="Calibri"/>
                <a:ea typeface="+mn-ea"/>
                <a:cs typeface="+mn-cs"/>
              </a:rPr>
              <a:t>aankondiging</a:t>
            </a:r>
            <a:r>
              <a:rPr kumimoji="0" lang="en-US" sz="1200" b="0" i="1" u="none" strike="noStrike" kern="1200" cap="none" spc="0" normalizeH="0" baseline="0" noProof="0">
                <a:ln>
                  <a:noFill/>
                </a:ln>
                <a:solidFill>
                  <a:srgbClr val="373636"/>
                </a:solidFill>
                <a:effectLst/>
                <a:uLnTx/>
                <a:uFillTx/>
                <a:latin typeface="Calibri"/>
                <a:ea typeface="+mn-ea"/>
                <a:cs typeface="+mn-cs"/>
              </a:rPr>
              <a:t>)</a:t>
            </a:r>
            <a:endParaRPr kumimoji="0" lang="en-US" sz="1200" b="0" i="1" u="none" strike="noStrike" kern="1200" cap="none" spc="0" normalizeH="0" baseline="0" noProof="0">
              <a:ln>
                <a:noFill/>
              </a:ln>
              <a:solidFill>
                <a:srgbClr val="373636"/>
              </a:solidFill>
              <a:effectLst/>
              <a:uLnTx/>
              <a:uFillTx/>
              <a:latin typeface="Calibri"/>
              <a:ea typeface="+mn-ea"/>
              <a:cs typeface="Calibri"/>
            </a:endParaRPr>
          </a:p>
        </p:txBody>
      </p:sp>
      <p:sp>
        <p:nvSpPr>
          <p:cNvPr id="5" name="Tijdelijke aanduiding voor dianummer 4">
            <a:extLst>
              <a:ext uri="{FF2B5EF4-FFF2-40B4-BE49-F238E27FC236}">
                <a16:creationId xmlns:a16="http://schemas.microsoft.com/office/drawing/2014/main" id="{DC15729E-D5E4-4E90-B3AC-726C318AB724}"/>
              </a:ext>
            </a:extLst>
          </p:cNvPr>
          <p:cNvSpPr>
            <a:spLocks noGrp="1"/>
          </p:cNvSpPr>
          <p:nvPr>
            <p:ph type="sldNum" sz="quarter" idx="4"/>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C9C406F6-A053-43CA-AEC8-FA3EEE83A3FB}" type="slidenum">
              <a:rPr kumimoji="0" lang="nl-BE" sz="1100" b="0" i="0" u="none" strike="noStrike" kern="1200" cap="none" spc="0" normalizeH="0" baseline="0" noProof="0" smtClean="0">
                <a:ln>
                  <a:noFill/>
                </a:ln>
                <a:solidFill>
                  <a:srgbClr val="6B6B6B"/>
                </a:solidFill>
                <a:effectLst/>
                <a:uLnTx/>
                <a:uFillTx/>
                <a:latin typeface="FlandersArtSans-Bold" panose="000008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35</a:t>
            </a:fld>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Tree>
    <p:extLst>
      <p:ext uri="{BB962C8B-B14F-4D97-AF65-F5344CB8AC3E}">
        <p14:creationId xmlns:p14="http://schemas.microsoft.com/office/powerpoint/2010/main" val="3774186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177813"/>
            <a:ext cx="8638453" cy="4992328"/>
          </a:xfrm>
        </p:spPr>
        <p:txBody>
          <a:bodyPr vert="horz" lIns="91440" tIns="45720" rIns="91440" bIns="45720" rtlCol="0" anchor="t">
            <a:normAutofit/>
          </a:bodyPr>
          <a:lstStyle/>
          <a:p>
            <a:pPr lvl="0"/>
            <a:r>
              <a:rPr lang="nl-NL" dirty="0"/>
              <a:t>STAP 1: </a:t>
            </a:r>
          </a:p>
          <a:p>
            <a:pPr lvl="1"/>
            <a:r>
              <a:rPr lang="nl-NL" sz="2000" dirty="0"/>
              <a:t>Vraag voor GW</a:t>
            </a:r>
          </a:p>
          <a:p>
            <a:pPr lvl="2"/>
            <a:r>
              <a:rPr lang="nl-NL" sz="1800" dirty="0"/>
              <a:t>verzamelen gegevens GIPOD (zie volgende slides)</a:t>
            </a:r>
          </a:p>
          <a:p>
            <a:pPr lvl="2"/>
            <a:r>
              <a:rPr lang="nl-NL" sz="1800" dirty="0"/>
              <a:t>toevoegen bijlage aan de vraag</a:t>
            </a:r>
          </a:p>
          <a:p>
            <a:r>
              <a:rPr lang="nl-NL" dirty="0"/>
              <a:t>STAP 2:</a:t>
            </a:r>
          </a:p>
          <a:p>
            <a:pPr lvl="1"/>
            <a:r>
              <a:rPr lang="nl-NL" sz="2000" dirty="0"/>
              <a:t>GIPOD berekent Wegbeheerder op basis van gegevens GW en gegevens wegenregister</a:t>
            </a:r>
          </a:p>
          <a:p>
            <a:r>
              <a:rPr lang="nl-NL" dirty="0"/>
              <a:t>STAP 3</a:t>
            </a:r>
          </a:p>
          <a:p>
            <a:pPr lvl="1"/>
            <a:r>
              <a:rPr lang="nl-NL" sz="2000" dirty="0"/>
              <a:t>notificatie domein beheerder</a:t>
            </a:r>
          </a:p>
          <a:p>
            <a:pPr marL="457200" lvl="1" indent="0">
              <a:buNone/>
            </a:pPr>
            <a:endParaRPr lang="nl-NL" dirty="0"/>
          </a:p>
          <a:p>
            <a:pPr marL="457200" lvl="1" indent="0">
              <a:buNone/>
            </a:pPr>
            <a:endParaRPr lang="nl-NL" dirty="0"/>
          </a:p>
          <a:p>
            <a:pPr marL="2286000" lvl="5" indent="0" fontAlgn="base">
              <a:buNone/>
            </a:pPr>
            <a:endParaRPr lang="nl-BE" sz="16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vraag voor 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36</a:t>
            </a:fld>
            <a:endParaRPr lang="nl-BE"/>
          </a:p>
        </p:txBody>
      </p:sp>
    </p:spTree>
    <p:extLst>
      <p:ext uri="{BB962C8B-B14F-4D97-AF65-F5344CB8AC3E}">
        <p14:creationId xmlns:p14="http://schemas.microsoft.com/office/powerpoint/2010/main" val="3129953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177813"/>
            <a:ext cx="8638453" cy="4992328"/>
          </a:xfrm>
        </p:spPr>
        <p:txBody>
          <a:bodyPr vert="horz" lIns="91440" tIns="45720" rIns="91440" bIns="45720" rtlCol="0" anchor="t">
            <a:normAutofit/>
          </a:bodyPr>
          <a:lstStyle/>
          <a:p>
            <a:pPr marL="457200" lvl="1" indent="0">
              <a:buNone/>
            </a:pPr>
            <a:endParaRPr lang="nl-NL" dirty="0"/>
          </a:p>
          <a:p>
            <a:pPr marL="2286000" lvl="5" indent="0" fontAlgn="base">
              <a:buNone/>
            </a:pPr>
            <a:endParaRPr lang="nl-BE" sz="16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vraag voor 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37</a:t>
            </a:fld>
            <a:endParaRPr lang="nl-BE"/>
          </a:p>
        </p:txBody>
      </p:sp>
      <p:sp>
        <p:nvSpPr>
          <p:cNvPr id="7" name="Rechthoek 4">
            <a:extLst>
              <a:ext uri="{FF2B5EF4-FFF2-40B4-BE49-F238E27FC236}">
                <a16:creationId xmlns:a16="http://schemas.microsoft.com/office/drawing/2014/main" id="{AE94C829-836C-450C-A2B4-0F3C75614349}"/>
              </a:ext>
            </a:extLst>
          </p:cNvPr>
          <p:cNvSpPr/>
          <p:nvPr/>
        </p:nvSpPr>
        <p:spPr>
          <a:xfrm>
            <a:off x="2784235" y="4522021"/>
            <a:ext cx="1719838" cy="536748"/>
          </a:xfrm>
          <a:prstGeom prst="rect">
            <a:avLst/>
          </a:prstGeom>
          <a:solidFill>
            <a:srgbClr val="366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799" b="0" i="0" u="none" strike="noStrike" kern="1200" cap="none" spc="0" normalizeH="0" baseline="0" noProof="0">
                <a:ln>
                  <a:noFill/>
                </a:ln>
                <a:solidFill>
                  <a:prstClr val="white"/>
                </a:solidFill>
                <a:effectLst/>
                <a:uLnTx/>
                <a:uFillTx/>
                <a:latin typeface="Calibri"/>
                <a:ea typeface="+mn-ea"/>
                <a:cs typeface="+mn-cs"/>
              </a:rPr>
              <a:t>Inname</a:t>
            </a:r>
          </a:p>
        </p:txBody>
      </p:sp>
      <p:sp>
        <p:nvSpPr>
          <p:cNvPr id="8" name="Rechthoek 5">
            <a:extLst>
              <a:ext uri="{FF2B5EF4-FFF2-40B4-BE49-F238E27FC236}">
                <a16:creationId xmlns:a16="http://schemas.microsoft.com/office/drawing/2014/main" id="{CE5B9CBC-3315-4431-99C1-859BF615DD4D}"/>
              </a:ext>
            </a:extLst>
          </p:cNvPr>
          <p:cNvSpPr/>
          <p:nvPr/>
        </p:nvSpPr>
        <p:spPr>
          <a:xfrm>
            <a:off x="1179739" y="1786719"/>
            <a:ext cx="4928830" cy="2160678"/>
          </a:xfrm>
          <a:prstGeom prst="rect">
            <a:avLst/>
          </a:prstGeom>
          <a:solidFill>
            <a:srgbClr val="80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366E73"/>
                </a:solidFill>
                <a:effectLst/>
                <a:uLnTx/>
                <a:uFillTx/>
                <a:latin typeface="Calibri"/>
                <a:ea typeface="+mn-ea"/>
                <a:cs typeface="+mn-cs"/>
              </a:rPr>
              <a:t>Vraag voor grondwerken</a:t>
            </a:r>
          </a:p>
          <a:p>
            <a:pPr marL="0" marR="0" lvl="0" indent="0" algn="ctr" defTabSz="914235" rtl="0" eaLnBrk="1" fontAlgn="auto" latinLnBrk="0" hangingPunct="1">
              <a:lnSpc>
                <a:spcPct val="100000"/>
              </a:lnSpc>
              <a:spcBef>
                <a:spcPts val="0"/>
              </a:spcBef>
              <a:spcAft>
                <a:spcPts val="0"/>
              </a:spcAft>
              <a:buClrTx/>
              <a:buSzTx/>
              <a:buFontTx/>
              <a:buNone/>
              <a:tabLst/>
              <a:defRPr/>
            </a:pPr>
            <a:endParaRPr lang="nl-BE" sz="1400" dirty="0">
              <a:solidFill>
                <a:srgbClr val="366E73"/>
              </a:solidFill>
              <a:latin typeface="Calibri"/>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366E73"/>
              </a:solidFill>
              <a:effectLst/>
              <a:uLnTx/>
              <a:uFillTx/>
              <a:latin typeface="Calibri"/>
              <a:ea typeface="+mn-ea"/>
              <a:cs typeface="+mn-cs"/>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lang="nl-BE" sz="1400" dirty="0">
              <a:solidFill>
                <a:srgbClr val="366E73"/>
              </a:solidFill>
              <a:latin typeface="Calibri"/>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366E73"/>
              </a:solidFill>
              <a:effectLst/>
              <a:uLnTx/>
              <a:uFillTx/>
              <a:latin typeface="Calibri"/>
              <a:ea typeface="+mn-ea"/>
              <a:cs typeface="+mn-cs"/>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lang="nl-BE" sz="1400" dirty="0">
              <a:solidFill>
                <a:srgbClr val="366E73"/>
              </a:solidFill>
              <a:latin typeface="Calibri"/>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366E73"/>
              </a:solidFill>
              <a:effectLst/>
              <a:uLnTx/>
              <a:uFillTx/>
              <a:latin typeface="Calibri"/>
              <a:ea typeface="+mn-ea"/>
              <a:cs typeface="+mn-cs"/>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Rechte verbindingslijn met pijl 16">
            <a:extLst>
              <a:ext uri="{FF2B5EF4-FFF2-40B4-BE49-F238E27FC236}">
                <a16:creationId xmlns:a16="http://schemas.microsoft.com/office/drawing/2014/main" id="{3BEA6A7F-9F1C-480B-8003-4D5F99E5927C}"/>
              </a:ext>
            </a:extLst>
          </p:cNvPr>
          <p:cNvCxnSpPr>
            <a:cxnSpLocks/>
            <a:stCxn id="7" idx="0"/>
            <a:endCxn id="8" idx="2"/>
          </p:cNvCxnSpPr>
          <p:nvPr/>
        </p:nvCxnSpPr>
        <p:spPr>
          <a:xfrm flipV="1">
            <a:off x="3644154" y="3947397"/>
            <a:ext cx="0" cy="57462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hthoek 12">
            <a:extLst>
              <a:ext uri="{FF2B5EF4-FFF2-40B4-BE49-F238E27FC236}">
                <a16:creationId xmlns:a16="http://schemas.microsoft.com/office/drawing/2014/main" id="{428A011C-330E-4A3A-9EC5-67847CE75892}"/>
              </a:ext>
            </a:extLst>
          </p:cNvPr>
          <p:cNvSpPr/>
          <p:nvPr/>
        </p:nvSpPr>
        <p:spPr>
          <a:xfrm>
            <a:off x="1429900" y="2306731"/>
            <a:ext cx="4075354" cy="1237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solidFill>
                  <a:schemeClr val="tx1"/>
                </a:solidFill>
              </a:rPr>
              <a:t>Status</a:t>
            </a:r>
            <a:r>
              <a:rPr lang="nl-BE" dirty="0">
                <a:solidFill>
                  <a:schemeClr val="tx1"/>
                </a:solidFill>
              </a:rPr>
              <a:t>: aangevraagd</a:t>
            </a:r>
          </a:p>
          <a:p>
            <a:r>
              <a:rPr lang="nl-BE" b="1" dirty="0">
                <a:solidFill>
                  <a:schemeClr val="tx1"/>
                </a:solidFill>
              </a:rPr>
              <a:t>Wegbeheerder: </a:t>
            </a:r>
            <a:r>
              <a:rPr lang="nl-BE" dirty="0">
                <a:solidFill>
                  <a:schemeClr val="tx1"/>
                </a:solidFill>
              </a:rPr>
              <a:t>Gemeente x</a:t>
            </a:r>
          </a:p>
          <a:p>
            <a:r>
              <a:rPr lang="nl-BE" b="1" dirty="0">
                <a:solidFill>
                  <a:schemeClr val="tx1"/>
                </a:solidFill>
              </a:rPr>
              <a:t>Aanvraag</a:t>
            </a:r>
            <a:r>
              <a:rPr lang="nl-BE" dirty="0">
                <a:solidFill>
                  <a:schemeClr val="tx1"/>
                </a:solidFill>
              </a:rPr>
              <a:t>: Document als bijlage </a:t>
            </a:r>
            <a:r>
              <a:rPr lang="nl-BE" dirty="0">
                <a:solidFill>
                  <a:srgbClr val="FF0000"/>
                </a:solidFill>
              </a:rPr>
              <a:t>ook Link?</a:t>
            </a:r>
          </a:p>
        </p:txBody>
      </p:sp>
      <p:sp>
        <p:nvSpPr>
          <p:cNvPr id="16" name="Rechthoek 4">
            <a:extLst>
              <a:ext uri="{FF2B5EF4-FFF2-40B4-BE49-F238E27FC236}">
                <a16:creationId xmlns:a16="http://schemas.microsoft.com/office/drawing/2014/main" id="{3B6047C7-AA66-49EB-BFDA-744EF879365E}"/>
              </a:ext>
            </a:extLst>
          </p:cNvPr>
          <p:cNvSpPr/>
          <p:nvPr/>
        </p:nvSpPr>
        <p:spPr>
          <a:xfrm>
            <a:off x="5663182" y="4522021"/>
            <a:ext cx="1719838" cy="536748"/>
          </a:xfrm>
          <a:prstGeom prst="rect">
            <a:avLst/>
          </a:prstGeom>
          <a:solidFill>
            <a:srgbClr val="366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799" b="0" i="0" u="none" strike="noStrike" kern="1200" cap="none" spc="0" normalizeH="0" baseline="0" noProof="0" dirty="0">
                <a:ln>
                  <a:noFill/>
                </a:ln>
                <a:solidFill>
                  <a:prstClr val="white"/>
                </a:solidFill>
                <a:effectLst/>
                <a:uLnTx/>
                <a:uFillTx/>
                <a:latin typeface="Calibri"/>
                <a:ea typeface="+mn-ea"/>
                <a:cs typeface="+mn-cs"/>
              </a:rPr>
              <a:t>Synergie</a:t>
            </a:r>
          </a:p>
        </p:txBody>
      </p:sp>
      <p:cxnSp>
        <p:nvCxnSpPr>
          <p:cNvPr id="17" name="Rechte verbindingslijn met pijl 16">
            <a:extLst>
              <a:ext uri="{FF2B5EF4-FFF2-40B4-BE49-F238E27FC236}">
                <a16:creationId xmlns:a16="http://schemas.microsoft.com/office/drawing/2014/main" id="{C047319E-7207-4A66-ACE2-716D332E7B3B}"/>
              </a:ext>
            </a:extLst>
          </p:cNvPr>
          <p:cNvCxnSpPr>
            <a:cxnSpLocks/>
            <a:stCxn id="7" idx="3"/>
            <a:endCxn id="16" idx="1"/>
          </p:cNvCxnSpPr>
          <p:nvPr/>
        </p:nvCxnSpPr>
        <p:spPr>
          <a:xfrm>
            <a:off x="4504073" y="4790395"/>
            <a:ext cx="1159109"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710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177813"/>
            <a:ext cx="8638453" cy="4992328"/>
          </a:xfrm>
        </p:spPr>
        <p:txBody>
          <a:bodyPr vert="horz" lIns="91440" tIns="45720" rIns="91440" bIns="45720" rtlCol="0" anchor="t">
            <a:normAutofit/>
          </a:bodyPr>
          <a:lstStyle/>
          <a:p>
            <a:pPr lvl="0"/>
            <a:r>
              <a:rPr lang="nl-NL" dirty="0"/>
              <a:t>STAP 4:</a:t>
            </a:r>
          </a:p>
          <a:p>
            <a:pPr lvl="1"/>
            <a:r>
              <a:rPr lang="nl-NL" sz="2000" dirty="0"/>
              <a:t>Wegbeheerder behandelt vraag en stelt antwoord op</a:t>
            </a:r>
          </a:p>
          <a:p>
            <a:pPr lvl="1"/>
            <a:r>
              <a:rPr lang="nl-NL" sz="2000" dirty="0"/>
              <a:t>Gegevens worden in GIPOD toegevoegd</a:t>
            </a:r>
          </a:p>
          <a:p>
            <a:pPr marL="457200" lvl="1" indent="0">
              <a:buNone/>
            </a:pPr>
            <a:endParaRPr lang="nl-NL" dirty="0"/>
          </a:p>
          <a:p>
            <a:r>
              <a:rPr lang="nl-NL" dirty="0"/>
              <a:t>STAP 5:</a:t>
            </a:r>
          </a:p>
          <a:p>
            <a:pPr lvl="1"/>
            <a:r>
              <a:rPr lang="nl-NL" sz="2000" dirty="0"/>
              <a:t>Notificatie dat antwoord werd toegevoegd</a:t>
            </a:r>
          </a:p>
          <a:p>
            <a:pPr lvl="1"/>
            <a:endParaRPr lang="nl-NL" sz="2000" dirty="0">
              <a:solidFill>
                <a:srgbClr val="FF0000"/>
              </a:solidFill>
            </a:endParaRPr>
          </a:p>
          <a:p>
            <a:pPr lvl="1"/>
            <a:r>
              <a:rPr lang="nl-NL" sz="2000" dirty="0">
                <a:solidFill>
                  <a:srgbClr val="FF0000"/>
                </a:solidFill>
              </a:rPr>
              <a:t>Indien er binnen 2 maand (6 weken) geen antwoord is</a:t>
            </a:r>
          </a:p>
          <a:p>
            <a:pPr lvl="2"/>
            <a:r>
              <a:rPr lang="nl-NL" sz="1800" dirty="0">
                <a:solidFill>
                  <a:srgbClr val="FF0000"/>
                </a:solidFill>
              </a:rPr>
              <a:t>Notificatie naar aanvrager</a:t>
            </a:r>
          </a:p>
          <a:p>
            <a:pPr lvl="2"/>
            <a:r>
              <a:rPr lang="nl-NL" sz="1800" dirty="0">
                <a:solidFill>
                  <a:srgbClr val="FF0000"/>
                </a:solidFill>
              </a:rPr>
              <a:t>Proces loopt verder  buiten GIPOD</a:t>
            </a:r>
          </a:p>
          <a:p>
            <a:pPr lvl="2"/>
            <a:r>
              <a:rPr lang="nl-NL" sz="1800" dirty="0">
                <a:solidFill>
                  <a:srgbClr val="FF0000"/>
                </a:solidFill>
              </a:rPr>
              <a:t>Status op “nog geen akkoord”?</a:t>
            </a:r>
          </a:p>
          <a:p>
            <a:pPr marL="457200" lvl="1" indent="0">
              <a:buNone/>
            </a:pPr>
            <a:endParaRPr lang="nl-NL" dirty="0"/>
          </a:p>
          <a:p>
            <a:pPr marL="2286000" lvl="5" indent="0" fontAlgn="base">
              <a:buNone/>
            </a:pPr>
            <a:endParaRPr lang="nl-BE" sz="16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vraag voor 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38</a:t>
            </a:fld>
            <a:endParaRPr lang="nl-BE"/>
          </a:p>
        </p:txBody>
      </p:sp>
    </p:spTree>
    <p:extLst>
      <p:ext uri="{BB962C8B-B14F-4D97-AF65-F5344CB8AC3E}">
        <p14:creationId xmlns:p14="http://schemas.microsoft.com/office/powerpoint/2010/main" val="1842332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177813"/>
            <a:ext cx="8638453" cy="4992328"/>
          </a:xfrm>
        </p:spPr>
        <p:txBody>
          <a:bodyPr vert="horz" lIns="91440" tIns="45720" rIns="91440" bIns="45720" rtlCol="0" anchor="t">
            <a:normAutofit/>
          </a:bodyPr>
          <a:lstStyle/>
          <a:p>
            <a:pPr marL="457200" lvl="1" indent="0">
              <a:buNone/>
            </a:pPr>
            <a:endParaRPr lang="nl-NL" dirty="0"/>
          </a:p>
          <a:p>
            <a:pPr marL="2286000" lvl="5" indent="0" fontAlgn="base">
              <a:buNone/>
            </a:pPr>
            <a:endParaRPr lang="nl-BE" sz="16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 vraag voor 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39</a:t>
            </a:fld>
            <a:endParaRPr lang="nl-BE"/>
          </a:p>
        </p:txBody>
      </p:sp>
      <p:sp>
        <p:nvSpPr>
          <p:cNvPr id="7" name="Rechthoek 5">
            <a:extLst>
              <a:ext uri="{FF2B5EF4-FFF2-40B4-BE49-F238E27FC236}">
                <a16:creationId xmlns:a16="http://schemas.microsoft.com/office/drawing/2014/main" id="{B561DA22-6886-4486-9F78-D85B05AEEA24}"/>
              </a:ext>
            </a:extLst>
          </p:cNvPr>
          <p:cNvSpPr/>
          <p:nvPr/>
        </p:nvSpPr>
        <p:spPr>
          <a:xfrm>
            <a:off x="1058235" y="1669718"/>
            <a:ext cx="7378755" cy="3109672"/>
          </a:xfrm>
          <a:prstGeom prst="rect">
            <a:avLst/>
          </a:prstGeom>
          <a:solidFill>
            <a:srgbClr val="80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366E73"/>
                </a:solidFill>
                <a:effectLst/>
                <a:uLnTx/>
                <a:uFillTx/>
                <a:latin typeface="Calibri"/>
                <a:ea typeface="+mn-ea"/>
                <a:cs typeface="+mn-cs"/>
              </a:rPr>
              <a:t>Vraag voor grondwerken</a:t>
            </a:r>
          </a:p>
          <a:p>
            <a:pPr marL="0" marR="0" lvl="0" indent="0" algn="ctr" defTabSz="914235" rtl="0" eaLnBrk="1" fontAlgn="auto" latinLnBrk="0" hangingPunct="1">
              <a:lnSpc>
                <a:spcPct val="100000"/>
              </a:lnSpc>
              <a:spcBef>
                <a:spcPts val="0"/>
              </a:spcBef>
              <a:spcAft>
                <a:spcPts val="0"/>
              </a:spcAft>
              <a:buClrTx/>
              <a:buSzTx/>
              <a:buFontTx/>
              <a:buNone/>
              <a:tabLst/>
              <a:defRPr/>
            </a:pPr>
            <a:endParaRPr lang="nl-BE" sz="1400" dirty="0">
              <a:solidFill>
                <a:srgbClr val="366E73"/>
              </a:solidFill>
              <a:latin typeface="Calibri"/>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366E73"/>
              </a:solidFill>
              <a:effectLst/>
              <a:uLnTx/>
              <a:uFillTx/>
              <a:latin typeface="Calibri"/>
              <a:ea typeface="+mn-ea"/>
              <a:cs typeface="+mn-cs"/>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lang="nl-BE" sz="1400" dirty="0">
              <a:solidFill>
                <a:srgbClr val="366E73"/>
              </a:solidFill>
              <a:latin typeface="Calibri"/>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366E73"/>
              </a:solidFill>
              <a:effectLst/>
              <a:uLnTx/>
              <a:uFillTx/>
              <a:latin typeface="Calibri"/>
              <a:ea typeface="+mn-ea"/>
              <a:cs typeface="+mn-cs"/>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366E73"/>
              </a:solidFill>
              <a:effectLst/>
              <a:uLnTx/>
              <a:uFillTx/>
              <a:latin typeface="Calibri"/>
              <a:ea typeface="+mn-ea"/>
              <a:cs typeface="+mn-cs"/>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lang="nl-BE" sz="1400" dirty="0">
              <a:solidFill>
                <a:srgbClr val="366E73"/>
              </a:solidFill>
              <a:latin typeface="Calibri"/>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366E73"/>
              </a:solidFill>
              <a:effectLst/>
              <a:uLnTx/>
              <a:uFillTx/>
              <a:latin typeface="Calibri"/>
              <a:ea typeface="+mn-ea"/>
              <a:cs typeface="+mn-cs"/>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lang="nl-BE" sz="1400" dirty="0">
              <a:solidFill>
                <a:srgbClr val="366E73"/>
              </a:solidFill>
              <a:latin typeface="Calibri"/>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366E73"/>
              </a:solidFill>
              <a:effectLst/>
              <a:uLnTx/>
              <a:uFillTx/>
              <a:latin typeface="Calibri"/>
              <a:ea typeface="+mn-ea"/>
              <a:cs typeface="+mn-cs"/>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lang="nl-BE" sz="1400" dirty="0">
              <a:solidFill>
                <a:srgbClr val="366E73"/>
              </a:solidFill>
              <a:latin typeface="Calibri"/>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366E73"/>
              </a:solidFill>
              <a:effectLst/>
              <a:uLnTx/>
              <a:uFillTx/>
              <a:latin typeface="Calibri"/>
              <a:ea typeface="+mn-ea"/>
              <a:cs typeface="+mn-cs"/>
            </a:endParaRPr>
          </a:p>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hthoek 7">
            <a:extLst>
              <a:ext uri="{FF2B5EF4-FFF2-40B4-BE49-F238E27FC236}">
                <a16:creationId xmlns:a16="http://schemas.microsoft.com/office/drawing/2014/main" id="{4E418812-AE75-4EBC-B054-E38CFB7DA3A8}"/>
              </a:ext>
            </a:extLst>
          </p:cNvPr>
          <p:cNvSpPr/>
          <p:nvPr/>
        </p:nvSpPr>
        <p:spPr>
          <a:xfrm>
            <a:off x="1288498" y="2436230"/>
            <a:ext cx="6658298" cy="1909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solidFill>
                  <a:schemeClr val="tx1"/>
                </a:solidFill>
              </a:rPr>
              <a:t>Status</a:t>
            </a:r>
            <a:r>
              <a:rPr lang="nl-BE" dirty="0">
                <a:solidFill>
                  <a:schemeClr val="tx1"/>
                </a:solidFill>
              </a:rPr>
              <a:t>: Akkoord wegbeheerder / nog geen akkoord wegbeheerder</a:t>
            </a:r>
          </a:p>
          <a:p>
            <a:r>
              <a:rPr lang="nl-BE" b="1" dirty="0">
                <a:solidFill>
                  <a:schemeClr val="tx1"/>
                </a:solidFill>
              </a:rPr>
              <a:t>Wegbeheerder</a:t>
            </a:r>
            <a:r>
              <a:rPr lang="nl-BE" dirty="0">
                <a:solidFill>
                  <a:schemeClr val="tx1"/>
                </a:solidFill>
              </a:rPr>
              <a:t>: Gemeente x</a:t>
            </a:r>
          </a:p>
          <a:p>
            <a:r>
              <a:rPr lang="nl-BE" b="1" dirty="0">
                <a:solidFill>
                  <a:schemeClr val="tx1"/>
                </a:solidFill>
              </a:rPr>
              <a:t>Aanvraag</a:t>
            </a:r>
            <a:r>
              <a:rPr lang="nl-BE" dirty="0">
                <a:solidFill>
                  <a:schemeClr val="tx1"/>
                </a:solidFill>
              </a:rPr>
              <a:t>: Document als bijlage (ook link?)</a:t>
            </a:r>
          </a:p>
          <a:p>
            <a:r>
              <a:rPr lang="nl-BE" b="1" dirty="0">
                <a:solidFill>
                  <a:schemeClr val="tx1"/>
                </a:solidFill>
              </a:rPr>
              <a:t>Antwoord</a:t>
            </a:r>
            <a:r>
              <a:rPr lang="nl-BE" dirty="0">
                <a:solidFill>
                  <a:schemeClr val="tx1"/>
                </a:solidFill>
              </a:rPr>
              <a:t>: document in bijlage of link</a:t>
            </a:r>
          </a:p>
          <a:p>
            <a:r>
              <a:rPr lang="nl-BE" b="1" dirty="0">
                <a:solidFill>
                  <a:schemeClr val="tx1"/>
                </a:solidFill>
              </a:rPr>
              <a:t>Toegestane periode: </a:t>
            </a:r>
            <a:r>
              <a:rPr lang="nl-BE" dirty="0">
                <a:solidFill>
                  <a:schemeClr val="tx1"/>
                </a:solidFill>
              </a:rPr>
              <a:t>periode</a:t>
            </a:r>
          </a:p>
        </p:txBody>
      </p:sp>
    </p:spTree>
    <p:extLst>
      <p:ext uri="{BB962C8B-B14F-4D97-AF65-F5344CB8AC3E}">
        <p14:creationId xmlns:p14="http://schemas.microsoft.com/office/powerpoint/2010/main" val="3660042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8" y="1482215"/>
            <a:ext cx="8638453" cy="4992328"/>
          </a:xfrm>
        </p:spPr>
        <p:txBody>
          <a:bodyPr vert="horz" lIns="91440" tIns="45720" rIns="91440" bIns="45720" rtlCol="0" anchor="t">
            <a:normAutofit/>
          </a:bodyPr>
          <a:lstStyle/>
          <a:p>
            <a:r>
              <a:rPr lang="nl-BE" dirty="0">
                <a:latin typeface="FlandersArtSans-Regular"/>
              </a:rPr>
              <a:t>Doel </a:t>
            </a:r>
          </a:p>
          <a:p>
            <a:pPr lvl="1"/>
            <a:r>
              <a:rPr lang="nl-BE" sz="2000" dirty="0">
                <a:latin typeface="FlandersArtSans-Regular"/>
              </a:rPr>
              <a:t>1 overzichtsdocument dat ook de reeds besliste principes bevat in de </a:t>
            </a:r>
            <a:r>
              <a:rPr lang="nl-BE" sz="2000" dirty="0">
                <a:highlight>
                  <a:srgbClr val="C0C0C0"/>
                </a:highlight>
                <a:latin typeface="FlandersArtSans-Regular"/>
              </a:rPr>
              <a:t>grijs gemarkeerde tekst </a:t>
            </a:r>
            <a:r>
              <a:rPr lang="nl-BE" sz="2000" dirty="0">
                <a:latin typeface="FlandersArtSans-Regular"/>
              </a:rPr>
              <a:t>(werd niet aangepast)</a:t>
            </a:r>
          </a:p>
          <a:p>
            <a:pPr lvl="2"/>
            <a:r>
              <a:rPr lang="nl-BE" sz="1800" dirty="0">
                <a:latin typeface="FlandersArtSans-Regular"/>
              </a:rPr>
              <a:t>business case</a:t>
            </a:r>
          </a:p>
          <a:p>
            <a:pPr lvl="2"/>
            <a:r>
              <a:rPr lang="nl-BE" sz="1800" dirty="0">
                <a:latin typeface="FlandersArtSans-Regular"/>
              </a:rPr>
              <a:t>definitiedocument</a:t>
            </a:r>
          </a:p>
          <a:p>
            <a:pPr lvl="2"/>
            <a:r>
              <a:rPr lang="nl-BE" sz="1800" dirty="0">
                <a:latin typeface="FlandersArtSans-Regular"/>
              </a:rPr>
              <a:t>verwijzing naar Code NUTS waar nuttig</a:t>
            </a:r>
            <a:r>
              <a:rPr lang="nl-BE" sz="1600" dirty="0"/>
              <a:t> </a:t>
            </a:r>
            <a:endParaRPr lang="en-US" sz="1600" dirty="0">
              <a:latin typeface="FlandersArtSans-Regular"/>
            </a:endParaRPr>
          </a:p>
          <a:p>
            <a:pPr lvl="1"/>
            <a:r>
              <a:rPr lang="nl-BE" sz="2000" dirty="0">
                <a:latin typeface="FlandersArtSans-Regular"/>
              </a:rPr>
              <a:t>Aangevuld met inzichten en concrete implementatie vanuit de BWG</a:t>
            </a:r>
          </a:p>
          <a:p>
            <a:pPr lvl="1"/>
            <a:r>
              <a:rPr lang="nl-BE" sz="2000" dirty="0">
                <a:latin typeface="FlandersArtSans-Regular"/>
              </a:rPr>
              <a:t>Goedgekeurd door BC </a:t>
            </a:r>
          </a:p>
          <a:p>
            <a:pPr lvl="1"/>
            <a:r>
              <a:rPr lang="nl-BE" sz="2000" dirty="0">
                <a:latin typeface="FlandersArtSans-Regular"/>
              </a:rPr>
              <a:t>Na goedkeuring wordt tekst niet aangepast</a:t>
            </a:r>
          </a:p>
          <a:p>
            <a:pPr lvl="1"/>
            <a:r>
              <a:rPr lang="nl-BE" sz="2000" dirty="0">
                <a:latin typeface="FlandersArtSans-Regular"/>
              </a:rPr>
              <a:t>Aanvullingen bij volgende fases worden toegevoegd en weer goedgekeurd door BC</a:t>
            </a:r>
            <a:endParaRPr lang="nl-BE" sz="1600" dirty="0">
              <a:latin typeface="FlandersArtSans-Regular"/>
            </a:endParaRP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 overzichtsdocument</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216873" y="6545316"/>
            <a:ext cx="203548" cy="261610"/>
          </a:xfrm>
        </p:spPr>
        <p:txBody>
          <a:bodyPr/>
          <a:lstStyle/>
          <a:p>
            <a:fld id="{C9C406F6-A053-43CA-AEC8-FA3EEE83A3FB}" type="slidenum">
              <a:rPr lang="nl-BE" smtClean="0"/>
              <a:pPr/>
              <a:t>4</a:t>
            </a:fld>
            <a:endParaRPr lang="nl-BE"/>
          </a:p>
        </p:txBody>
      </p:sp>
    </p:spTree>
    <p:extLst>
      <p:ext uri="{BB962C8B-B14F-4D97-AF65-F5344CB8AC3E}">
        <p14:creationId xmlns:p14="http://schemas.microsoft.com/office/powerpoint/2010/main" val="4155125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177813"/>
            <a:ext cx="8638453" cy="4992328"/>
          </a:xfrm>
        </p:spPr>
        <p:txBody>
          <a:bodyPr vert="horz" lIns="91440" tIns="45720" rIns="91440" bIns="45720" rtlCol="0" anchor="t">
            <a:normAutofit/>
          </a:bodyPr>
          <a:lstStyle/>
          <a:p>
            <a:pPr marL="2286000" lvl="5" indent="0" fontAlgn="base">
              <a:buNone/>
            </a:pPr>
            <a:endParaRPr lang="nl-BE" sz="1600" dirty="0"/>
          </a:p>
          <a:p>
            <a:pPr lvl="0"/>
            <a:r>
              <a:rPr lang="nl-NL" dirty="0"/>
              <a:t>Code NUTS – OK = beschikbaar in GIPOD</a:t>
            </a:r>
          </a:p>
          <a:p>
            <a:pPr lvl="1"/>
            <a:r>
              <a:rPr lang="nl-NL" sz="2000" b="1" dirty="0"/>
              <a:t>OK</a:t>
            </a:r>
            <a:r>
              <a:rPr lang="nl-NL" sz="2000" dirty="0"/>
              <a:t> nummer van de synergie-aanvraag in GIPOD en link indien digitaal</a:t>
            </a:r>
            <a:endParaRPr lang="nl-BE" sz="2000" dirty="0"/>
          </a:p>
          <a:p>
            <a:pPr lvl="1"/>
            <a:r>
              <a:rPr lang="nl-NL" sz="2000" b="1" dirty="0"/>
              <a:t>OK</a:t>
            </a:r>
            <a:r>
              <a:rPr lang="nl-NL" sz="2000" dirty="0"/>
              <a:t> Projectnaam</a:t>
            </a:r>
            <a:endParaRPr lang="nl-BE" sz="2000" dirty="0"/>
          </a:p>
          <a:p>
            <a:pPr lvl="1"/>
            <a:r>
              <a:rPr lang="nl-NL" sz="2000" b="1" dirty="0"/>
              <a:t>OK</a:t>
            </a:r>
            <a:r>
              <a:rPr lang="nl-NL" sz="2000" dirty="0"/>
              <a:t> object ID van het project in GIPOD</a:t>
            </a:r>
            <a:endParaRPr lang="nl-BE" sz="2000" dirty="0"/>
          </a:p>
          <a:p>
            <a:pPr lvl="1"/>
            <a:r>
              <a:rPr lang="nl-NL" sz="2000" b="1" dirty="0"/>
              <a:t>OK </a:t>
            </a:r>
            <a:r>
              <a:rPr lang="nl-NL" sz="2000" dirty="0"/>
              <a:t>het uniek referentienummer van het project in GIPOD</a:t>
            </a:r>
            <a:endParaRPr lang="nl-BE" sz="2000" dirty="0"/>
          </a:p>
          <a:p>
            <a:pPr lvl="1"/>
            <a:r>
              <a:rPr lang="nl-NL" sz="2000" b="1" dirty="0"/>
              <a:t>OK</a:t>
            </a:r>
            <a:r>
              <a:rPr lang="nl-NL" sz="2000" dirty="0"/>
              <a:t> Naam aanvragend (nuts)bedrijf / opdrachtgever en van de partners die meegaan in het synergie-werk</a:t>
            </a:r>
            <a:endParaRPr lang="nl-BE" sz="2000" dirty="0"/>
          </a:p>
          <a:p>
            <a:pPr lvl="1"/>
            <a:r>
              <a:rPr lang="nl-NL" sz="2000" b="1" dirty="0"/>
              <a:t>OK</a:t>
            </a:r>
            <a:r>
              <a:rPr lang="nl-NL" sz="2000" dirty="0"/>
              <a:t> Verantwoordelijke bouwheer (indien gecombineerd werk) of verantwoordelijke piloot indien synergie van louter nutswerken;</a:t>
            </a:r>
            <a:endParaRPr lang="nl-BE" sz="2000" dirty="0"/>
          </a:p>
          <a:p>
            <a:pPr lvl="1"/>
            <a:r>
              <a:rPr lang="nl-NL" sz="2000" b="1" dirty="0"/>
              <a:t>OK</a:t>
            </a:r>
            <a:r>
              <a:rPr lang="nl-NL" sz="2000" dirty="0"/>
              <a:t> Contactpersoon van het (nuts)bedrijf / de piloot (indien synergie van louter nutswerk) en zijn/haar coördinaten (naam, </a:t>
            </a:r>
            <a:r>
              <a:rPr lang="nl-NL" sz="2000" dirty="0">
                <a:solidFill>
                  <a:srgbClr val="FF0000"/>
                </a:solidFill>
              </a:rPr>
              <a:t>adres ? GDPR</a:t>
            </a:r>
            <a:r>
              <a:rPr lang="nl-NL" sz="2000" dirty="0"/>
              <a:t>, telefoonnummer en GSM nummer, e-mail adres);</a:t>
            </a:r>
            <a:endParaRPr lang="nl-BE" sz="20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vraag voor 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40</a:t>
            </a:fld>
            <a:endParaRPr lang="nl-BE"/>
          </a:p>
        </p:txBody>
      </p:sp>
    </p:spTree>
    <p:extLst>
      <p:ext uri="{BB962C8B-B14F-4D97-AF65-F5344CB8AC3E}">
        <p14:creationId xmlns:p14="http://schemas.microsoft.com/office/powerpoint/2010/main" val="3519944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177813"/>
            <a:ext cx="8638453" cy="4992328"/>
          </a:xfrm>
        </p:spPr>
        <p:txBody>
          <a:bodyPr vert="horz" lIns="91440" tIns="45720" rIns="91440" bIns="45720" rtlCol="0" anchor="t">
            <a:normAutofit fontScale="92500" lnSpcReduction="20000"/>
          </a:bodyPr>
          <a:lstStyle/>
          <a:p>
            <a:pPr marL="2286000" lvl="5" indent="0" fontAlgn="base">
              <a:buNone/>
            </a:pPr>
            <a:endParaRPr lang="nl-BE" sz="1600" dirty="0"/>
          </a:p>
          <a:p>
            <a:pPr lvl="0"/>
            <a:r>
              <a:rPr lang="nl-NL" dirty="0"/>
              <a:t>Code NUTS – OK = beschikbaar in GIPOD</a:t>
            </a:r>
          </a:p>
          <a:p>
            <a:pPr lvl="1"/>
            <a:r>
              <a:rPr lang="nl-NL" sz="2200" dirty="0">
                <a:solidFill>
                  <a:srgbClr val="FF0000"/>
                </a:solidFill>
              </a:rPr>
              <a:t>inschatting van de mogelijke verkeershinder ingevolge de werken (zie tabblad GIPOD)  ?</a:t>
            </a:r>
            <a:endParaRPr lang="nl-BE" sz="2200" dirty="0">
              <a:solidFill>
                <a:srgbClr val="FF0000"/>
              </a:solidFill>
            </a:endParaRPr>
          </a:p>
          <a:p>
            <a:pPr lvl="1"/>
            <a:endParaRPr lang="nl-NL" sz="2200" b="1" dirty="0"/>
          </a:p>
          <a:p>
            <a:pPr lvl="1"/>
            <a:r>
              <a:rPr lang="nl-NL" sz="2200" dirty="0">
                <a:solidFill>
                  <a:srgbClr val="FF0000"/>
                </a:solidFill>
              </a:rPr>
              <a:t>Type?</a:t>
            </a:r>
            <a:r>
              <a:rPr lang="nl-NL" sz="2200" dirty="0"/>
              <a:t> De omschrijving van het werk (wat voor soort werk o.a. ook klantaansluitingen)</a:t>
            </a:r>
            <a:endParaRPr lang="nl-BE" sz="2200" dirty="0"/>
          </a:p>
          <a:p>
            <a:pPr lvl="1"/>
            <a:r>
              <a:rPr lang="nl-NL" sz="2200" dirty="0"/>
              <a:t>de vermoedelijke aanvangsdatum, </a:t>
            </a:r>
            <a:r>
              <a:rPr lang="nl-NL" sz="2200" dirty="0">
                <a:solidFill>
                  <a:srgbClr val="FF0000"/>
                </a:solidFill>
              </a:rPr>
              <a:t>de planning ? </a:t>
            </a:r>
            <a:r>
              <a:rPr lang="nl-NL" sz="2200" dirty="0"/>
              <a:t>en de vermoedelijke duur van de werken in kalenderdagen </a:t>
            </a:r>
            <a:endParaRPr lang="nl-BE" sz="2200" dirty="0"/>
          </a:p>
          <a:p>
            <a:pPr lvl="1"/>
            <a:r>
              <a:rPr lang="nl-NL" sz="2200" dirty="0">
                <a:solidFill>
                  <a:srgbClr val="FF0000"/>
                </a:solidFill>
              </a:rPr>
              <a:t>een situeringsplan op schaal 1/5000 of 1/10.000 met duidelijk zichtbaar:</a:t>
            </a:r>
            <a:r>
              <a:rPr lang="nl-NL" sz="2200" dirty="0"/>
              <a:t> --- &gt; </a:t>
            </a:r>
            <a:endParaRPr lang="nl-BE" sz="2200" b="1" dirty="0"/>
          </a:p>
          <a:p>
            <a:pPr lvl="2"/>
            <a:r>
              <a:rPr lang="nl-NL" sz="1900" dirty="0"/>
              <a:t>grafische aanduiding van de volledige werkzone; --- Kan meegegeven worden zoals in GIPOD ingetekend</a:t>
            </a:r>
            <a:endParaRPr lang="nl-BE" sz="1900" dirty="0"/>
          </a:p>
          <a:p>
            <a:pPr lvl="2"/>
            <a:r>
              <a:rPr lang="nl-NL" sz="1900" dirty="0">
                <a:solidFill>
                  <a:srgbClr val="FF0000"/>
                </a:solidFill>
              </a:rPr>
              <a:t>of de werken plaatsvinden aan de pare, onpare, beide kant(en) of geen voorkeur;</a:t>
            </a:r>
            <a:endParaRPr lang="nl-BE" sz="1900" dirty="0">
              <a:solidFill>
                <a:srgbClr val="FF0000"/>
              </a:solidFill>
            </a:endParaRPr>
          </a:p>
          <a:p>
            <a:pPr lvl="2"/>
            <a:r>
              <a:rPr lang="nl-NL" sz="1900" dirty="0">
                <a:solidFill>
                  <a:srgbClr val="FF0000"/>
                </a:solidFill>
              </a:rPr>
              <a:t>vanaf 2 plannen geldt het situeringsplan als overzichtsplan en worden de verschillende delen daarop aangeduid</a:t>
            </a:r>
            <a:endParaRPr lang="nl-BE" sz="1900" dirty="0">
              <a:solidFill>
                <a:srgbClr val="FF0000"/>
              </a:solidFill>
            </a:endParaRP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vraag voor 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41</a:t>
            </a:fld>
            <a:endParaRPr lang="nl-BE"/>
          </a:p>
        </p:txBody>
      </p:sp>
    </p:spTree>
    <p:extLst>
      <p:ext uri="{BB962C8B-B14F-4D97-AF65-F5344CB8AC3E}">
        <p14:creationId xmlns:p14="http://schemas.microsoft.com/office/powerpoint/2010/main" val="3208668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177813"/>
            <a:ext cx="8638453" cy="4992328"/>
          </a:xfrm>
        </p:spPr>
        <p:txBody>
          <a:bodyPr vert="horz" lIns="91440" tIns="45720" rIns="91440" bIns="45720" rtlCol="0" anchor="t">
            <a:normAutofit fontScale="62500" lnSpcReduction="20000"/>
          </a:bodyPr>
          <a:lstStyle/>
          <a:p>
            <a:pPr marL="2286000" lvl="5" indent="0" fontAlgn="base">
              <a:buNone/>
            </a:pPr>
            <a:endParaRPr lang="nl-BE" sz="1600" dirty="0"/>
          </a:p>
          <a:p>
            <a:pPr lvl="0"/>
            <a:r>
              <a:rPr lang="nl-NL" b="1" dirty="0"/>
              <a:t>de uitvoeringsplannen (op basis van GRB – indien beschikbaar):</a:t>
            </a:r>
            <a:r>
              <a:rPr lang="nl-NL" sz="1400" dirty="0"/>
              <a:t>   --- </a:t>
            </a:r>
            <a:r>
              <a:rPr lang="nl-NL" sz="3200" dirty="0">
                <a:solidFill>
                  <a:srgbClr val="FF0000"/>
                </a:solidFill>
              </a:rPr>
              <a:t>&gt; Als bijlage bij het GW</a:t>
            </a:r>
            <a:endParaRPr lang="nl-BE" sz="3200" dirty="0">
              <a:solidFill>
                <a:srgbClr val="FF0000"/>
              </a:solidFill>
            </a:endParaRPr>
          </a:p>
          <a:p>
            <a:pPr lvl="1"/>
            <a:r>
              <a:rPr lang="nl-NL" dirty="0"/>
              <a:t>een leesbaar en digitaal (zodra mogelijk en gevraagd) grondplan van de sleuf op schaal 1/1000 of 1/500 of 1/250 met aanduiding van de nieuwe toestand en de leidingen die buiten dienst worden genomen en de definitief buiten dienst gestelde leidingen die zullen verwijderd worden - de diepteligging van de nieuwe leidingen, de detailtekeningen van de bezoekkamers en de aanduidingen van alle boringen en afwijkingen t.o.v. de vaste diepte en dekking; </a:t>
            </a:r>
            <a:endParaRPr lang="nl-BE" dirty="0"/>
          </a:p>
          <a:p>
            <a:pPr lvl="1"/>
            <a:r>
              <a:rPr lang="nl-NL" dirty="0"/>
              <a:t>een dwarsprofiel waar relevant op schaal 1/50 of 1/100;</a:t>
            </a:r>
            <a:endParaRPr lang="nl-BE" dirty="0"/>
          </a:p>
          <a:p>
            <a:pPr lvl="1"/>
            <a:r>
              <a:rPr lang="nl-NL" dirty="0"/>
              <a:t>op </a:t>
            </a:r>
            <a:r>
              <a:rPr lang="nl-NL" b="1" dirty="0"/>
              <a:t>de uitvoeringsplannen</a:t>
            </a:r>
            <a:r>
              <a:rPr lang="nl-NL" dirty="0"/>
              <a:t> zijn onderstaande zaken (zoals opgenomen in het GRB) duidelijk aangeduid:</a:t>
            </a:r>
            <a:endParaRPr lang="nl-BE" dirty="0"/>
          </a:p>
          <a:p>
            <a:pPr lvl="2"/>
            <a:r>
              <a:rPr lang="nl-NL" dirty="0"/>
              <a:t>het tracé met alle straten, straatnamen en de huisnummers waartussen de werken zullen uitgevoerd worden;</a:t>
            </a:r>
            <a:endParaRPr lang="nl-BE" dirty="0"/>
          </a:p>
          <a:p>
            <a:pPr lvl="2"/>
            <a:r>
              <a:rPr lang="nl-NL" dirty="0"/>
              <a:t>alle andere ingrepen buiten de sleufwerken</a:t>
            </a:r>
            <a:endParaRPr lang="nl-BE" dirty="0"/>
          </a:p>
          <a:p>
            <a:pPr lvl="2"/>
            <a:r>
              <a:rPr lang="nl-NL" dirty="0"/>
              <a:t>kadaster percelen, gebouwen</a:t>
            </a:r>
            <a:endParaRPr lang="nl-BE" dirty="0"/>
          </a:p>
          <a:p>
            <a:pPr lvl="2"/>
            <a:r>
              <a:rPr lang="nl-NL" dirty="0"/>
              <a:t>plaats van de werken duidelijk leesbaar op het plan of vermeld op het plan (voetpad, fietspad, rijweg, parkeerstrook, berm) en voldoende motivatie in geval van werken in de rijweg (eventueel proefsleuf, KLIP/KLIM, foto, …)</a:t>
            </a:r>
            <a:endParaRPr lang="nl-BE" dirty="0"/>
          </a:p>
          <a:p>
            <a:pPr lvl="2"/>
            <a:r>
              <a:rPr lang="nl-NL" dirty="0"/>
              <a:t>legende op alle plannen</a:t>
            </a:r>
            <a:endParaRPr lang="nl-BE" dirty="0"/>
          </a:p>
          <a:p>
            <a:pPr lvl="2"/>
            <a:r>
              <a:rPr lang="nl-NL" dirty="0"/>
              <a:t>het nutsbedrijf duidt op de uitvoeringsplannen aan of groenzones of aangelegd groen moeten opengemaakt te worden en/of struiken of bomen moeten worden verwijderd ten gevolge van de werken.</a:t>
            </a:r>
            <a:endParaRPr lang="nl-BE"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vraag voor 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42</a:t>
            </a:fld>
            <a:endParaRPr lang="nl-BE"/>
          </a:p>
        </p:txBody>
      </p:sp>
    </p:spTree>
    <p:extLst>
      <p:ext uri="{BB962C8B-B14F-4D97-AF65-F5344CB8AC3E}">
        <p14:creationId xmlns:p14="http://schemas.microsoft.com/office/powerpoint/2010/main" val="2371774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177813"/>
            <a:ext cx="8638453" cy="4992328"/>
          </a:xfrm>
        </p:spPr>
        <p:txBody>
          <a:bodyPr vert="horz" lIns="91440" tIns="45720" rIns="91440" bIns="45720" rtlCol="0" anchor="t">
            <a:normAutofit fontScale="92500"/>
          </a:bodyPr>
          <a:lstStyle/>
          <a:p>
            <a:pPr lvl="0"/>
            <a:r>
              <a:rPr lang="nl-NL" b="1" dirty="0">
                <a:solidFill>
                  <a:srgbClr val="FF0000"/>
                </a:solidFill>
              </a:rPr>
              <a:t>Volgende als bijlagen? Zit niet in GIPOD</a:t>
            </a:r>
          </a:p>
          <a:p>
            <a:pPr lvl="1"/>
            <a:r>
              <a:rPr lang="nl-NL" sz="2200" dirty="0"/>
              <a:t>indien gevraagd: foto’s of schetsen bij de plaatsing van bovengrondse kasten;</a:t>
            </a:r>
            <a:endParaRPr lang="nl-BE" sz="2200" dirty="0"/>
          </a:p>
          <a:p>
            <a:pPr lvl="1"/>
            <a:r>
              <a:rPr lang="nl-NL" sz="2200" dirty="0"/>
              <a:t>Het verslag van de synergiebespreking (indien beschikbaar) gehouden op initiatief van de maatschappij die werken wenst uit te voeren;</a:t>
            </a:r>
            <a:endParaRPr lang="nl-BE" sz="2200" dirty="0"/>
          </a:p>
          <a:p>
            <a:pPr lvl="1"/>
            <a:r>
              <a:rPr lang="nl-NL" sz="2200" dirty="0"/>
              <a:t>indien uitzondering op werken in één sleuf: motivatie </a:t>
            </a:r>
            <a:endParaRPr lang="nl-BE" sz="2200" dirty="0"/>
          </a:p>
          <a:p>
            <a:pPr lvl="1"/>
            <a:r>
              <a:rPr lang="nl-NL" sz="2200" dirty="0"/>
              <a:t>Bij urgentie: motivatie</a:t>
            </a:r>
            <a:endParaRPr lang="nl-BE" sz="2200" dirty="0"/>
          </a:p>
          <a:p>
            <a:pPr lvl="1"/>
            <a:r>
              <a:rPr lang="nl-NL" sz="2200" b="1" dirty="0"/>
              <a:t>Fasering</a:t>
            </a:r>
            <a:r>
              <a:rPr lang="nl-NL" sz="2200" dirty="0"/>
              <a:t> werken indien van toepassing en voor zover reeds gekend, per fase: </a:t>
            </a:r>
            <a:endParaRPr lang="nl-BE" sz="2200" dirty="0"/>
          </a:p>
          <a:p>
            <a:pPr lvl="2"/>
            <a:r>
              <a:rPr lang="nl-NL" dirty="0"/>
              <a:t>afstand en omschrijving werken, </a:t>
            </a:r>
            <a:endParaRPr lang="nl-BE" dirty="0"/>
          </a:p>
          <a:p>
            <a:pPr lvl="2"/>
            <a:r>
              <a:rPr lang="nl-NL" dirty="0"/>
              <a:t>duurtijd </a:t>
            </a:r>
            <a:r>
              <a:rPr lang="nl-NL" sz="1000" dirty="0"/>
              <a:t> </a:t>
            </a:r>
            <a:endParaRPr lang="nl-BE" dirty="0"/>
          </a:p>
          <a:p>
            <a:pPr lvl="2"/>
            <a:r>
              <a:rPr lang="nl-NL" sz="1400" dirty="0"/>
              <a:t> </a:t>
            </a:r>
            <a:r>
              <a:rPr lang="nl-NL" dirty="0">
                <a:solidFill>
                  <a:srgbClr val="FF0000"/>
                </a:solidFill>
              </a:rPr>
              <a:t>Later ook uit GIPOD te halen?</a:t>
            </a:r>
          </a:p>
          <a:p>
            <a:pPr lvl="2"/>
            <a:r>
              <a:rPr lang="nl-NL" dirty="0">
                <a:solidFill>
                  <a:srgbClr val="FF0000"/>
                </a:solidFill>
              </a:rPr>
              <a:t>Bijlage in eerste instantie?</a:t>
            </a:r>
            <a:endParaRPr lang="nl-BE" dirty="0">
              <a:solidFill>
                <a:srgbClr val="FF0000"/>
              </a:solidFill>
            </a:endParaRPr>
          </a:p>
          <a:p>
            <a:pPr marL="2286000" lvl="5" indent="0" fontAlgn="base">
              <a:buNone/>
            </a:pPr>
            <a:endParaRPr lang="nl-BE" sz="16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vraag voor 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43</a:t>
            </a:fld>
            <a:endParaRPr lang="nl-BE"/>
          </a:p>
        </p:txBody>
      </p:sp>
    </p:spTree>
    <p:extLst>
      <p:ext uri="{BB962C8B-B14F-4D97-AF65-F5344CB8AC3E}">
        <p14:creationId xmlns:p14="http://schemas.microsoft.com/office/powerpoint/2010/main" val="1495388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612864"/>
            <a:ext cx="8638453" cy="4992328"/>
          </a:xfrm>
        </p:spPr>
        <p:txBody>
          <a:bodyPr vert="horz" lIns="91440" tIns="45720" rIns="91440" bIns="45720" rtlCol="0" anchor="t">
            <a:normAutofit/>
          </a:bodyPr>
          <a:lstStyle/>
          <a:p>
            <a:pPr lvl="0"/>
            <a:r>
              <a:rPr lang="nl-NL" dirty="0">
                <a:solidFill>
                  <a:srgbClr val="FF0000"/>
                </a:solidFill>
              </a:rPr>
              <a:t>Wat is verplicht in de vraag?</a:t>
            </a:r>
          </a:p>
          <a:p>
            <a:pPr lvl="0"/>
            <a:r>
              <a:rPr lang="nl-NL" dirty="0">
                <a:solidFill>
                  <a:srgbClr val="FF0000"/>
                </a:solidFill>
              </a:rPr>
              <a:t>Andere openstaande punten?</a:t>
            </a:r>
          </a:p>
          <a:p>
            <a:pPr marL="457200" lvl="1" indent="0">
              <a:buNone/>
            </a:pPr>
            <a:endParaRPr lang="nl-NL" dirty="0"/>
          </a:p>
          <a:p>
            <a:pPr marL="2286000" lvl="5" indent="0" fontAlgn="base">
              <a:buNone/>
            </a:pPr>
            <a:endParaRPr lang="nl-BE" sz="16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 vraag voor 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44</a:t>
            </a:fld>
            <a:endParaRPr lang="nl-BE"/>
          </a:p>
        </p:txBody>
      </p:sp>
    </p:spTree>
    <p:extLst>
      <p:ext uri="{BB962C8B-B14F-4D97-AF65-F5344CB8AC3E}">
        <p14:creationId xmlns:p14="http://schemas.microsoft.com/office/powerpoint/2010/main" val="2340644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68D9DBF-4D38-49D9-B3E9-C334AADF104A}"/>
              </a:ext>
            </a:extLst>
          </p:cNvPr>
          <p:cNvSpPr>
            <a:spLocks noGrp="1"/>
          </p:cNvSpPr>
          <p:nvPr>
            <p:ph type="subTitle" idx="1"/>
          </p:nvPr>
        </p:nvSpPr>
        <p:spPr/>
        <p:txBody>
          <a:bodyPr vert="horz" lIns="91440" tIns="45720" rIns="91440" bIns="45720" rtlCol="0" anchor="t">
            <a:normAutofit/>
          </a:bodyPr>
          <a:lstStyle/>
          <a:p>
            <a:r>
              <a:rPr lang="en-US" dirty="0"/>
              <a:t>7 </a:t>
            </a:r>
            <a:r>
              <a:rPr lang="en-US" dirty="0" err="1"/>
              <a:t>Samenwerken</a:t>
            </a:r>
            <a:endParaRPr lang="en-US" dirty="0"/>
          </a:p>
        </p:txBody>
      </p:sp>
      <p:sp>
        <p:nvSpPr>
          <p:cNvPr id="3" name="Titel 2">
            <a:extLst>
              <a:ext uri="{FF2B5EF4-FFF2-40B4-BE49-F238E27FC236}">
                <a16:creationId xmlns:a16="http://schemas.microsoft.com/office/drawing/2014/main" id="{C2FB9FBC-35D1-494F-98BD-7837BB3F8478}"/>
              </a:ext>
            </a:extLst>
          </p:cNvPr>
          <p:cNvSpPr>
            <a:spLocks noGrp="1"/>
          </p:cNvSpPr>
          <p:nvPr>
            <p:ph type="title"/>
          </p:nvPr>
        </p:nvSpPr>
        <p:spPr>
          <a:xfrm>
            <a:off x="860079" y="2002534"/>
            <a:ext cx="8534581" cy="2794621"/>
          </a:xfrm>
        </p:spPr>
        <p:txBody>
          <a:bodyPr/>
          <a:lstStyle/>
          <a:p>
            <a:br>
              <a:rPr lang="nl-BE" dirty="0">
                <a:latin typeface="FlandersArtSans-Bold"/>
              </a:rPr>
            </a:br>
            <a:r>
              <a:rPr lang="nl-BE" dirty="0">
                <a:latin typeface="FlandersArtSans-Bold"/>
              </a:rPr>
              <a:t>Openstaande punten</a:t>
            </a:r>
            <a:endParaRPr lang="en-US" dirty="0"/>
          </a:p>
        </p:txBody>
      </p:sp>
    </p:spTree>
    <p:extLst>
      <p:ext uri="{BB962C8B-B14F-4D97-AF65-F5344CB8AC3E}">
        <p14:creationId xmlns:p14="http://schemas.microsoft.com/office/powerpoint/2010/main" val="3370980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349478"/>
            <a:ext cx="8638453" cy="4992328"/>
          </a:xfrm>
        </p:spPr>
        <p:txBody>
          <a:bodyPr vert="horz" lIns="91440" tIns="45720" rIns="91440" bIns="45720" rtlCol="0" anchor="t">
            <a:normAutofit/>
          </a:bodyPr>
          <a:lstStyle/>
          <a:p>
            <a:pPr lvl="0"/>
            <a:r>
              <a:rPr lang="nl-NL" dirty="0" err="1"/>
              <a:t>Sleufsynergieaanvraag</a:t>
            </a:r>
            <a:endParaRPr lang="nl-NL" dirty="0"/>
          </a:p>
          <a:p>
            <a:pPr lvl="1"/>
            <a:r>
              <a:rPr lang="nl-NL" sz="2000" dirty="0"/>
              <a:t>gegevens zijn beschikbaar op het GW en kunnen dus via de link worden opgevraagd</a:t>
            </a:r>
          </a:p>
          <a:p>
            <a:pPr lvl="1"/>
            <a:r>
              <a:rPr lang="nl-NL" sz="2000" dirty="0"/>
              <a:t>In User Interface</a:t>
            </a:r>
          </a:p>
          <a:p>
            <a:pPr lvl="2"/>
            <a:r>
              <a:rPr lang="nl-NL" sz="1800" dirty="0"/>
              <a:t>nog bepalen welke gegevens op het “kaartje” te zien moeten zijn</a:t>
            </a:r>
          </a:p>
          <a:p>
            <a:pPr lvl="1"/>
            <a:r>
              <a:rPr lang="nl-NL" sz="2000" dirty="0"/>
              <a:t>lengte van de sleuf</a:t>
            </a:r>
          </a:p>
          <a:p>
            <a:pPr lvl="2"/>
            <a:r>
              <a:rPr lang="nl-NL" sz="1600" dirty="0">
                <a:solidFill>
                  <a:srgbClr val="FF0000"/>
                </a:solidFill>
              </a:rPr>
              <a:t>Nodig?</a:t>
            </a:r>
          </a:p>
          <a:p>
            <a:pPr lvl="2"/>
            <a:r>
              <a:rPr lang="nl-NL" sz="1600" dirty="0">
                <a:solidFill>
                  <a:srgbClr val="FF0000"/>
                </a:solidFill>
              </a:rPr>
              <a:t>GIPOD zal niet automatisch berekenen</a:t>
            </a:r>
          </a:p>
          <a:p>
            <a:pPr marL="457200" lvl="1" indent="0">
              <a:buNone/>
            </a:pPr>
            <a:endParaRPr lang="nl-NL" dirty="0"/>
          </a:p>
          <a:p>
            <a:pPr marL="2286000" lvl="5" indent="0" fontAlgn="base">
              <a:buNone/>
            </a:pPr>
            <a:endParaRPr lang="nl-BE" sz="16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 Samenwerken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46</a:t>
            </a:fld>
            <a:endParaRPr lang="nl-BE"/>
          </a:p>
        </p:txBody>
      </p:sp>
    </p:spTree>
    <p:extLst>
      <p:ext uri="{BB962C8B-B14F-4D97-AF65-F5344CB8AC3E}">
        <p14:creationId xmlns:p14="http://schemas.microsoft.com/office/powerpoint/2010/main" val="1392086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480651" y="1349478"/>
            <a:ext cx="8638453" cy="4992328"/>
          </a:xfrm>
        </p:spPr>
        <p:txBody>
          <a:bodyPr vert="horz" lIns="91440" tIns="45720" rIns="91440" bIns="45720" rtlCol="0" anchor="t">
            <a:normAutofit/>
          </a:bodyPr>
          <a:lstStyle/>
          <a:p>
            <a:pPr lvl="0"/>
            <a:r>
              <a:rPr lang="nl-NL" dirty="0" err="1"/>
              <a:t>Sleufsynergieaanvraag</a:t>
            </a:r>
            <a:endParaRPr lang="nl-NL" dirty="0"/>
          </a:p>
          <a:p>
            <a:pPr lvl="1"/>
            <a:r>
              <a:rPr lang="nl-NL" sz="2000" dirty="0"/>
              <a:t>Statussen</a:t>
            </a:r>
          </a:p>
          <a:p>
            <a:pPr lvl="2"/>
            <a:r>
              <a:rPr lang="nl-NL" sz="1800" dirty="0"/>
              <a:t>In overleg</a:t>
            </a:r>
            <a:endParaRPr lang="nl-BE" sz="1800" dirty="0"/>
          </a:p>
          <a:p>
            <a:pPr lvl="2"/>
            <a:r>
              <a:rPr lang="nl-NL" sz="1800" dirty="0">
                <a:solidFill>
                  <a:srgbClr val="FF0000"/>
                </a:solidFill>
              </a:rPr>
              <a:t>Concreet gepland?</a:t>
            </a:r>
          </a:p>
          <a:p>
            <a:pPr lvl="2"/>
            <a:r>
              <a:rPr lang="nl-NL" sz="1800" dirty="0"/>
              <a:t>In uitvoering</a:t>
            </a:r>
            <a:endParaRPr lang="nl-BE" sz="1800" dirty="0"/>
          </a:p>
          <a:p>
            <a:pPr lvl="2"/>
            <a:r>
              <a:rPr lang="nl-NL" sz="1800" dirty="0"/>
              <a:t>Uitgevoerd</a:t>
            </a:r>
            <a:endParaRPr lang="nl-BE" sz="1800" dirty="0"/>
          </a:p>
          <a:p>
            <a:pPr lvl="2"/>
            <a:r>
              <a:rPr lang="nl-NL" sz="1800" dirty="0">
                <a:solidFill>
                  <a:srgbClr val="FF0000"/>
                </a:solidFill>
              </a:rPr>
              <a:t>Niet uitgevoerd?</a:t>
            </a:r>
            <a:endParaRPr lang="nl-BE" sz="1800" dirty="0">
              <a:solidFill>
                <a:srgbClr val="FF0000"/>
              </a:solidFill>
            </a:endParaRPr>
          </a:p>
          <a:p>
            <a:pPr lvl="2"/>
            <a:r>
              <a:rPr lang="nl-NL" sz="1800" dirty="0">
                <a:solidFill>
                  <a:srgbClr val="FF0000"/>
                </a:solidFill>
              </a:rPr>
              <a:t>Gepauzeerd?</a:t>
            </a:r>
            <a:endParaRPr lang="nl-BE" sz="1800" dirty="0">
              <a:solidFill>
                <a:srgbClr val="FF0000"/>
              </a:solidFill>
            </a:endParaRPr>
          </a:p>
          <a:p>
            <a:pPr lvl="2"/>
            <a:r>
              <a:rPr lang="nl-NL" sz="1800" dirty="0">
                <a:solidFill>
                  <a:srgbClr val="FF0000"/>
                </a:solidFill>
              </a:rPr>
              <a:t>Verwijderd? </a:t>
            </a:r>
            <a:endParaRPr lang="nl-BE" sz="1800" dirty="0">
              <a:solidFill>
                <a:srgbClr val="FF0000"/>
              </a:solidFill>
            </a:endParaRPr>
          </a:p>
          <a:p>
            <a:pPr lvl="2"/>
            <a:r>
              <a:rPr lang="nl-NL" sz="1800" dirty="0">
                <a:solidFill>
                  <a:srgbClr val="FF0000"/>
                </a:solidFill>
              </a:rPr>
              <a:t>Afgesloten zonder gevolg?  </a:t>
            </a:r>
            <a:endParaRPr lang="nl-BE" sz="1800" dirty="0">
              <a:solidFill>
                <a:srgbClr val="FF0000"/>
              </a:solidFill>
            </a:endParaRPr>
          </a:p>
          <a:p>
            <a:pPr lvl="2"/>
            <a:r>
              <a:rPr lang="nl-NL" sz="1800" dirty="0"/>
              <a:t> </a:t>
            </a:r>
            <a:endParaRPr lang="nl-NL" dirty="0"/>
          </a:p>
          <a:p>
            <a:pPr marL="2286000" lvl="5" indent="0" fontAlgn="base">
              <a:buNone/>
            </a:pPr>
            <a:endParaRPr lang="nl-BE" sz="16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 Samenwerken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47</a:t>
            </a:fld>
            <a:endParaRPr lang="nl-BE"/>
          </a:p>
        </p:txBody>
      </p:sp>
    </p:spTree>
    <p:extLst>
      <p:ext uri="{BB962C8B-B14F-4D97-AF65-F5344CB8AC3E}">
        <p14:creationId xmlns:p14="http://schemas.microsoft.com/office/powerpoint/2010/main" val="3069151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586509" y="1000686"/>
            <a:ext cx="8638453" cy="4992328"/>
          </a:xfrm>
        </p:spPr>
        <p:txBody>
          <a:bodyPr vert="horz" lIns="91440" tIns="45720" rIns="91440" bIns="45720" rtlCol="0" anchor="t">
            <a:normAutofit/>
          </a:bodyPr>
          <a:lstStyle/>
          <a:p>
            <a:pPr lvl="0"/>
            <a:r>
              <a:rPr lang="nl-NL" dirty="0"/>
              <a:t>Sleufsynergie</a:t>
            </a:r>
          </a:p>
          <a:p>
            <a:pPr lvl="1"/>
            <a:r>
              <a:rPr lang="nl-NL" sz="2000" dirty="0"/>
              <a:t>signalisatieaanvraag op synergie?</a:t>
            </a:r>
          </a:p>
          <a:p>
            <a:pPr lvl="2"/>
            <a:r>
              <a:rPr lang="nl-BE" sz="1800" dirty="0"/>
              <a:t>Zal mogelijk  zijn</a:t>
            </a:r>
          </a:p>
          <a:p>
            <a:pPr lvl="3"/>
            <a:r>
              <a:rPr lang="nl-BE" sz="1600" dirty="0"/>
              <a:t>R1 niet zeker, eerst basis functies</a:t>
            </a:r>
          </a:p>
          <a:p>
            <a:pPr lvl="1"/>
            <a:r>
              <a:rPr lang="nl-NL" sz="2000" dirty="0">
                <a:solidFill>
                  <a:srgbClr val="FF0000"/>
                </a:solidFill>
              </a:rPr>
              <a:t>afspraak:  Signalisatieaanvraag op GW van de piloot</a:t>
            </a:r>
          </a:p>
          <a:p>
            <a:pPr lvl="2"/>
            <a:r>
              <a:rPr lang="nl-NL" sz="1600" dirty="0">
                <a:solidFill>
                  <a:srgbClr val="FF0000"/>
                </a:solidFill>
              </a:rPr>
              <a:t>OK?</a:t>
            </a:r>
            <a:endParaRPr lang="nl-BE" sz="1600" dirty="0">
              <a:solidFill>
                <a:srgbClr val="FF0000"/>
              </a:solidFill>
            </a:endParaRPr>
          </a:p>
          <a:p>
            <a:pPr marL="2286000" lvl="5" indent="0" fontAlgn="base">
              <a:buNone/>
            </a:pPr>
            <a:endParaRPr lang="nl-BE" sz="16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 Samenwerken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48</a:t>
            </a:fld>
            <a:endParaRPr lang="nl-BE"/>
          </a:p>
        </p:txBody>
      </p:sp>
    </p:spTree>
    <p:extLst>
      <p:ext uri="{BB962C8B-B14F-4D97-AF65-F5344CB8AC3E}">
        <p14:creationId xmlns:p14="http://schemas.microsoft.com/office/powerpoint/2010/main" val="1459852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586509" y="1000686"/>
            <a:ext cx="8638453" cy="4992328"/>
          </a:xfrm>
        </p:spPr>
        <p:txBody>
          <a:bodyPr vert="horz" lIns="91440" tIns="45720" rIns="91440" bIns="45720" rtlCol="0" anchor="t">
            <a:normAutofit/>
          </a:bodyPr>
          <a:lstStyle/>
          <a:p>
            <a:r>
              <a:rPr lang="nl-NL" sz="2200" dirty="0"/>
              <a:t> </a:t>
            </a:r>
            <a:r>
              <a:rPr lang="nl-NL" dirty="0"/>
              <a:t>Project met CV</a:t>
            </a:r>
          </a:p>
          <a:p>
            <a:pPr lvl="1"/>
            <a:r>
              <a:rPr lang="nl-NL" sz="2000" dirty="0"/>
              <a:t>dadelijk project aanmaken</a:t>
            </a:r>
          </a:p>
          <a:p>
            <a:pPr lvl="1"/>
            <a:r>
              <a:rPr lang="nl-NL" sz="2000" dirty="0"/>
              <a:t>notificatie naar organisaties waarmee interessezone overlapt</a:t>
            </a:r>
          </a:p>
          <a:p>
            <a:pPr lvl="1"/>
            <a:r>
              <a:rPr lang="nl-NL" sz="2000" dirty="0"/>
              <a:t>overleg buiten GIPOD</a:t>
            </a:r>
          </a:p>
          <a:p>
            <a:pPr lvl="1"/>
            <a:r>
              <a:rPr lang="nl-NL" sz="2000" dirty="0"/>
              <a:t>vergadering met NUTS</a:t>
            </a:r>
          </a:p>
          <a:p>
            <a:pPr lvl="2"/>
            <a:r>
              <a:rPr lang="nl-NL" sz="1600" dirty="0"/>
              <a:t>hoe bepalen wie een SSA uitstuurt?</a:t>
            </a:r>
          </a:p>
          <a:p>
            <a:pPr lvl="2"/>
            <a:r>
              <a:rPr lang="nl-NL" sz="1600" dirty="0" err="1">
                <a:solidFill>
                  <a:srgbClr val="FF0000"/>
                </a:solidFill>
              </a:rPr>
              <a:t>organsatorische</a:t>
            </a:r>
            <a:r>
              <a:rPr lang="nl-NL" sz="1600" dirty="0">
                <a:solidFill>
                  <a:srgbClr val="FF0000"/>
                </a:solidFill>
              </a:rPr>
              <a:t> afspraken</a:t>
            </a:r>
          </a:p>
          <a:p>
            <a:pPr lvl="1"/>
            <a:r>
              <a:rPr lang="nl-NL" sz="2000" dirty="0"/>
              <a:t>project = container</a:t>
            </a:r>
          </a:p>
          <a:p>
            <a:pPr marL="2286000" lvl="5" indent="0" fontAlgn="base">
              <a:buNone/>
            </a:pPr>
            <a:endParaRPr lang="nl-BE" sz="16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 Samenwerken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49</a:t>
            </a:fld>
            <a:endParaRPr lang="nl-BE"/>
          </a:p>
        </p:txBody>
      </p:sp>
    </p:spTree>
    <p:extLst>
      <p:ext uri="{BB962C8B-B14F-4D97-AF65-F5344CB8AC3E}">
        <p14:creationId xmlns:p14="http://schemas.microsoft.com/office/powerpoint/2010/main" val="3632176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8" y="1482215"/>
            <a:ext cx="8638453" cy="4992328"/>
          </a:xfrm>
        </p:spPr>
        <p:txBody>
          <a:bodyPr vert="horz" lIns="91440" tIns="45720" rIns="91440" bIns="45720" rtlCol="0" anchor="t">
            <a:normAutofit/>
          </a:bodyPr>
          <a:lstStyle/>
          <a:p>
            <a:r>
              <a:rPr lang="nl-BE" dirty="0">
                <a:latin typeface="FlandersArtSans-Regular"/>
              </a:rPr>
              <a:t>Vervolg </a:t>
            </a:r>
          </a:p>
          <a:p>
            <a:pPr lvl="1"/>
            <a:r>
              <a:rPr lang="nl-BE" sz="2000" dirty="0">
                <a:latin typeface="FlandersArtSans-Regular"/>
              </a:rPr>
              <a:t>Nieuwe versie document met</a:t>
            </a:r>
          </a:p>
          <a:p>
            <a:pPr lvl="2"/>
            <a:r>
              <a:rPr lang="nl-BE" sz="1600" dirty="0">
                <a:latin typeface="FlandersArtSans-Regular"/>
              </a:rPr>
              <a:t>ontvangen opmerkingen </a:t>
            </a:r>
          </a:p>
          <a:p>
            <a:pPr lvl="2"/>
            <a:r>
              <a:rPr lang="nl-BE" sz="1600" dirty="0">
                <a:latin typeface="FlandersArtSans-Regular"/>
              </a:rPr>
              <a:t>opmerkingen BWG</a:t>
            </a:r>
          </a:p>
          <a:p>
            <a:pPr lvl="1"/>
            <a:r>
              <a:rPr lang="nl-BE" sz="2000" dirty="0">
                <a:latin typeface="FlandersArtSans-Regular"/>
              </a:rPr>
              <a:t>19/03 document met aanpassingen uitsturen</a:t>
            </a:r>
          </a:p>
          <a:p>
            <a:pPr lvl="1"/>
            <a:r>
              <a:rPr lang="nl-BE" sz="2000" dirty="0">
                <a:latin typeface="FlandersArtSans-Regular"/>
              </a:rPr>
              <a:t>23/03 opmerkingen ontvangen</a:t>
            </a:r>
          </a:p>
          <a:p>
            <a:pPr lvl="1"/>
            <a:r>
              <a:rPr lang="nl-BE" sz="2000" dirty="0">
                <a:latin typeface="FlandersArtSans-Regular"/>
              </a:rPr>
              <a:t>24/03 finaal document naar leden van BC ter voorbereiding BC</a:t>
            </a:r>
          </a:p>
          <a:p>
            <a:pPr lvl="1"/>
            <a:r>
              <a:rPr lang="nl-BE" sz="2000" dirty="0">
                <a:latin typeface="FlandersArtSans-Regular"/>
              </a:rPr>
              <a:t>voorleggen ter goedkeuring aan BC 32 31/03/2020</a:t>
            </a:r>
            <a:endParaRPr lang="en-US" sz="2000" dirty="0">
              <a:latin typeface="FlandersArtSans-Regular"/>
            </a:endParaRP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 overzichtsdocument</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216873" y="6545316"/>
            <a:ext cx="203548" cy="261610"/>
          </a:xfrm>
        </p:spPr>
        <p:txBody>
          <a:bodyPr/>
          <a:lstStyle/>
          <a:p>
            <a:fld id="{C9C406F6-A053-43CA-AEC8-FA3EEE83A3FB}" type="slidenum">
              <a:rPr lang="nl-BE" smtClean="0"/>
              <a:pPr/>
              <a:t>5</a:t>
            </a:fld>
            <a:endParaRPr lang="nl-BE"/>
          </a:p>
        </p:txBody>
      </p:sp>
    </p:spTree>
    <p:extLst>
      <p:ext uri="{BB962C8B-B14F-4D97-AF65-F5344CB8AC3E}">
        <p14:creationId xmlns:p14="http://schemas.microsoft.com/office/powerpoint/2010/main" val="1489244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586509" y="1000686"/>
            <a:ext cx="8638453" cy="4992328"/>
          </a:xfrm>
        </p:spPr>
        <p:txBody>
          <a:bodyPr vert="horz" lIns="91440" tIns="45720" rIns="91440" bIns="45720" rtlCol="0" anchor="t">
            <a:normAutofit/>
          </a:bodyPr>
          <a:lstStyle/>
          <a:p>
            <a:r>
              <a:rPr lang="nl-NL" sz="2200" dirty="0"/>
              <a:t> </a:t>
            </a:r>
            <a:r>
              <a:rPr lang="nl-NL" dirty="0"/>
              <a:t>Project zonder CV</a:t>
            </a:r>
          </a:p>
          <a:p>
            <a:pPr lvl="1"/>
            <a:r>
              <a:rPr lang="nl-NL" sz="2000" dirty="0"/>
              <a:t>proces = synergie proces</a:t>
            </a:r>
          </a:p>
          <a:p>
            <a:pPr lvl="1"/>
            <a:r>
              <a:rPr lang="nl-NL" sz="2000" dirty="0"/>
              <a:t>aandachtspunt</a:t>
            </a:r>
          </a:p>
          <a:p>
            <a:pPr lvl="2"/>
            <a:r>
              <a:rPr lang="nl-NL" sz="1600" dirty="0">
                <a:solidFill>
                  <a:srgbClr val="FF0000"/>
                </a:solidFill>
              </a:rPr>
              <a:t>deadlines</a:t>
            </a:r>
          </a:p>
          <a:p>
            <a:pPr lvl="2"/>
            <a:r>
              <a:rPr lang="nl-NL" sz="1600" dirty="0">
                <a:solidFill>
                  <a:srgbClr val="FF0000"/>
                </a:solidFill>
              </a:rPr>
              <a:t>organisatorische afspraken</a:t>
            </a:r>
          </a:p>
          <a:p>
            <a:pPr lvl="3"/>
            <a:r>
              <a:rPr lang="nl-NL" sz="1400" dirty="0">
                <a:solidFill>
                  <a:srgbClr val="FF0000"/>
                </a:solidFill>
              </a:rPr>
              <a:t>koppelen GW; uitsturen SSA</a:t>
            </a:r>
          </a:p>
          <a:p>
            <a:pPr lvl="2"/>
            <a:r>
              <a:rPr lang="nl-NL" sz="1600" dirty="0">
                <a:solidFill>
                  <a:srgbClr val="FF0000"/>
                </a:solidFill>
              </a:rPr>
              <a:t>Toevoegen na R1?</a:t>
            </a:r>
          </a:p>
          <a:p>
            <a:pPr marL="2286000" lvl="5" indent="0" fontAlgn="base">
              <a:buNone/>
            </a:pPr>
            <a:endParaRPr lang="nl-BE" sz="16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 Samenwerken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50</a:t>
            </a:fld>
            <a:endParaRPr lang="nl-BE"/>
          </a:p>
        </p:txBody>
      </p:sp>
    </p:spTree>
    <p:extLst>
      <p:ext uri="{BB962C8B-B14F-4D97-AF65-F5344CB8AC3E}">
        <p14:creationId xmlns:p14="http://schemas.microsoft.com/office/powerpoint/2010/main" val="967803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68D9DBF-4D38-49D9-B3E9-C334AADF104A}"/>
              </a:ext>
            </a:extLst>
          </p:cNvPr>
          <p:cNvSpPr>
            <a:spLocks noGrp="1"/>
          </p:cNvSpPr>
          <p:nvPr>
            <p:ph type="subTitle" idx="1"/>
          </p:nvPr>
        </p:nvSpPr>
        <p:spPr/>
        <p:txBody>
          <a:bodyPr vert="horz" lIns="91440" tIns="45720" rIns="91440" bIns="45720" rtlCol="0" anchor="t">
            <a:normAutofit/>
          </a:bodyPr>
          <a:lstStyle/>
          <a:p>
            <a:r>
              <a:rPr lang="en-US" dirty="0"/>
              <a:t>8 hinder</a:t>
            </a:r>
          </a:p>
        </p:txBody>
      </p:sp>
      <p:sp>
        <p:nvSpPr>
          <p:cNvPr id="3" name="Titel 2">
            <a:extLst>
              <a:ext uri="{FF2B5EF4-FFF2-40B4-BE49-F238E27FC236}">
                <a16:creationId xmlns:a16="http://schemas.microsoft.com/office/drawing/2014/main" id="{C2FB9FBC-35D1-494F-98BD-7837BB3F8478}"/>
              </a:ext>
            </a:extLst>
          </p:cNvPr>
          <p:cNvSpPr>
            <a:spLocks noGrp="1"/>
          </p:cNvSpPr>
          <p:nvPr>
            <p:ph type="title"/>
          </p:nvPr>
        </p:nvSpPr>
        <p:spPr>
          <a:xfrm>
            <a:off x="860079" y="2002534"/>
            <a:ext cx="8534581" cy="2794621"/>
          </a:xfrm>
        </p:spPr>
        <p:txBody>
          <a:bodyPr/>
          <a:lstStyle/>
          <a:p>
            <a:br>
              <a:rPr lang="nl-BE" dirty="0">
                <a:latin typeface="FlandersArtSans-Bold"/>
              </a:rPr>
            </a:br>
            <a:r>
              <a:rPr lang="nl-BE" dirty="0">
                <a:latin typeface="FlandersArtSans-Bold"/>
              </a:rPr>
              <a:t>Openstaande punten</a:t>
            </a:r>
            <a:endParaRPr lang="en-US" dirty="0"/>
          </a:p>
        </p:txBody>
      </p:sp>
    </p:spTree>
    <p:extLst>
      <p:ext uri="{BB962C8B-B14F-4D97-AF65-F5344CB8AC3E}">
        <p14:creationId xmlns:p14="http://schemas.microsoft.com/office/powerpoint/2010/main" val="3266324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586510" y="1481171"/>
            <a:ext cx="8638453" cy="4992328"/>
          </a:xfrm>
        </p:spPr>
        <p:txBody>
          <a:bodyPr vert="horz" lIns="91440" tIns="45720" rIns="91440" bIns="45720" rtlCol="0" anchor="t">
            <a:normAutofit fontScale="92500"/>
          </a:bodyPr>
          <a:lstStyle/>
          <a:p>
            <a:pPr lvl="0"/>
            <a:r>
              <a:rPr lang="nl-BE" u="sng" dirty="0"/>
              <a:t>Via GIPOD-formulier</a:t>
            </a:r>
            <a:r>
              <a:rPr lang="nl-BE" dirty="0"/>
              <a:t> :</a:t>
            </a:r>
          </a:p>
          <a:p>
            <a:pPr lvl="1"/>
            <a:r>
              <a:rPr lang="nl-BE" sz="2200" dirty="0"/>
              <a:t>ophalen gegevens van het (grond)werk </a:t>
            </a:r>
          </a:p>
          <a:p>
            <a:pPr lvl="1"/>
            <a:r>
              <a:rPr lang="nl-BE" sz="2200" dirty="0"/>
              <a:t>eenvoudige toevoeging van gegevens aan het (grond)werk via slimme </a:t>
            </a:r>
            <a:r>
              <a:rPr lang="nl-BE" sz="2200" dirty="0" err="1"/>
              <a:t>defaults</a:t>
            </a:r>
            <a:endParaRPr lang="nl-BE" sz="2200" dirty="0"/>
          </a:p>
          <a:p>
            <a:pPr lvl="2"/>
            <a:r>
              <a:rPr lang="nl-BE" dirty="0"/>
              <a:t>o.a. veiligheidscoördinator, contactpersoon signalisatie</a:t>
            </a:r>
          </a:p>
          <a:p>
            <a:pPr lvl="1"/>
            <a:r>
              <a:rPr lang="nl-BE" sz="2200" dirty="0"/>
              <a:t>intekenen van de werfzone ( die de hele inname nodig voor het (grond)werk bevat ) </a:t>
            </a:r>
          </a:p>
          <a:p>
            <a:pPr lvl="2"/>
            <a:r>
              <a:rPr lang="nl-BE" dirty="0"/>
              <a:t>grondwerk: grondwerkzone + werfzone  (incl. corridor)</a:t>
            </a:r>
          </a:p>
          <a:p>
            <a:pPr lvl="2"/>
            <a:r>
              <a:rPr lang="nl-BE" dirty="0"/>
              <a:t>werk: werfzone( incl. corridor )</a:t>
            </a:r>
          </a:p>
          <a:p>
            <a:pPr lvl="1"/>
            <a:r>
              <a:rPr lang="nl-BE" sz="2200" dirty="0"/>
              <a:t>intekenen voorstel route omleiding,  indien van toepassing (Na R1)</a:t>
            </a:r>
          </a:p>
          <a:p>
            <a:pPr lvl="1"/>
            <a:r>
              <a:rPr lang="nl-BE" sz="2200" dirty="0"/>
              <a:t>toevoegen PDF met details (signalisatieplan) </a:t>
            </a:r>
          </a:p>
          <a:p>
            <a:pPr lvl="1"/>
            <a:r>
              <a:rPr lang="nl-BE" sz="2200" dirty="0"/>
              <a:t>daarna wordt de gemeente verwittigd via GIPOD dat er een aanvraag klaar staat.</a:t>
            </a: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 Aanvraag signalisatie GIPOD formulier</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52</a:t>
            </a:fld>
            <a:endParaRPr lang="nl-BE"/>
          </a:p>
        </p:txBody>
      </p:sp>
      <p:sp>
        <p:nvSpPr>
          <p:cNvPr id="5" name="Rechthoek 4">
            <a:extLst>
              <a:ext uri="{FF2B5EF4-FFF2-40B4-BE49-F238E27FC236}">
                <a16:creationId xmlns:a16="http://schemas.microsoft.com/office/drawing/2014/main" id="{BB3C6A9C-3E53-4698-BE9C-6372398F7577}"/>
              </a:ext>
            </a:extLst>
          </p:cNvPr>
          <p:cNvSpPr/>
          <p:nvPr/>
        </p:nvSpPr>
        <p:spPr>
          <a:xfrm>
            <a:off x="4831813" y="3244398"/>
            <a:ext cx="242374" cy="369204"/>
          </a:xfrm>
          <a:prstGeom prst="rect">
            <a:avLst/>
          </a:prstGeom>
        </p:spPr>
        <p:txBody>
          <a:bodyPr wrap="none">
            <a:spAutoFit/>
          </a:bodyPr>
          <a:lstStyle/>
          <a:p>
            <a:r>
              <a:rPr lang="nl-BE" dirty="0">
                <a:solidFill>
                  <a:srgbClr val="000000"/>
                </a:solidFill>
                <a:latin typeface="Times New Roman" panose="02020603050405020304" pitchFamily="18" charset="0"/>
              </a:rPr>
              <a:t> </a:t>
            </a:r>
            <a:endParaRPr lang="nl-BE" dirty="0"/>
          </a:p>
        </p:txBody>
      </p:sp>
    </p:spTree>
    <p:extLst>
      <p:ext uri="{BB962C8B-B14F-4D97-AF65-F5344CB8AC3E}">
        <p14:creationId xmlns:p14="http://schemas.microsoft.com/office/powerpoint/2010/main" val="1955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31FD48-2681-4F52-819C-BB690BF4E4E1}"/>
              </a:ext>
            </a:extLst>
          </p:cNvPr>
          <p:cNvSpPr>
            <a:spLocks noGrp="1"/>
          </p:cNvSpPr>
          <p:nvPr>
            <p:ph sz="quarter" idx="10"/>
          </p:nvPr>
        </p:nvSpPr>
        <p:spPr>
          <a:xfrm>
            <a:off x="681037" y="1482215"/>
            <a:ext cx="8543925" cy="4992328"/>
          </a:xfrm>
        </p:spPr>
        <p:txBody>
          <a:bodyPr vert="horz" lIns="91440" tIns="45720" rIns="91440" bIns="45720" rtlCol="0" anchor="t">
            <a:normAutofit fontScale="92500" lnSpcReduction="20000"/>
          </a:bodyPr>
          <a:lstStyle/>
          <a:p>
            <a:pPr>
              <a:buAutoNum type="arabicPeriod"/>
            </a:pPr>
            <a:r>
              <a:rPr lang="nl-BE" sz="1800">
                <a:latin typeface="FlandersArtSans-Regular"/>
              </a:rPr>
              <a:t>Opdrachtgever registreert GW in GIPOD.</a:t>
            </a:r>
            <a:endParaRPr lang="en-US"/>
          </a:p>
          <a:p>
            <a:pPr>
              <a:buAutoNum type="arabicPeriod"/>
            </a:pPr>
            <a:r>
              <a:rPr lang="nl-BE" sz="1800" b="1">
                <a:latin typeface="FlandersArtSans-Regular"/>
              </a:rPr>
              <a:t>Aannemer gaat naar GIPOD en zoekt GW op. GIPOD verwijst door naar:</a:t>
            </a:r>
            <a:endParaRPr lang="en-US" b="1"/>
          </a:p>
          <a:p>
            <a:pPr marL="783590" lvl="1" indent="-326390"/>
            <a:r>
              <a:rPr lang="nl-BE" sz="1600">
                <a:latin typeface="FlandersArtSans-Regular"/>
              </a:rPr>
              <a:t>GIPOD-formulier en/of</a:t>
            </a:r>
          </a:p>
          <a:p>
            <a:pPr marL="783590" lvl="1" indent="-326390"/>
            <a:r>
              <a:rPr lang="nl-BE" sz="1600">
                <a:latin typeface="FlandersArtSans-Regular"/>
              </a:rPr>
              <a:t>Digitaal loket van de stad of gemeente.</a:t>
            </a:r>
            <a:endParaRPr lang="nl-BE"/>
          </a:p>
          <a:p>
            <a:pPr marL="359410">
              <a:buAutoNum type="arabicPeriod"/>
            </a:pPr>
            <a:r>
              <a:rPr lang="nl-BE" sz="1800" b="1">
                <a:latin typeface="FlandersArtSans-Regular"/>
              </a:rPr>
              <a:t>Gegevens worden uit GIPOD opgehaald en aannemer vult gegevens aan in:</a:t>
            </a:r>
            <a:endParaRPr lang="nl-BE">
              <a:latin typeface="FlandersArtSans-Regular"/>
            </a:endParaRPr>
          </a:p>
          <a:p>
            <a:pPr marL="457200" lvl="1" indent="0">
              <a:buNone/>
            </a:pPr>
            <a:r>
              <a:rPr lang="nl-BE" sz="1600" b="1">
                <a:latin typeface="FlandersArtSans-Regular"/>
              </a:rPr>
              <a:t>A. GIPOD-formulier en/of</a:t>
            </a:r>
          </a:p>
          <a:p>
            <a:pPr marL="457200" lvl="1" indent="0">
              <a:buNone/>
            </a:pPr>
            <a:r>
              <a:rPr lang="nl-BE" sz="1600">
                <a:solidFill>
                  <a:schemeClr val="bg1">
                    <a:lumMod val="65000"/>
                  </a:schemeClr>
                </a:solidFill>
                <a:latin typeface="FlandersArtSans-Regular"/>
              </a:rPr>
              <a:t>B. Digitaal loket van de stad of gemeente.</a:t>
            </a:r>
            <a:endParaRPr lang="nl-BE" sz="1800">
              <a:solidFill>
                <a:schemeClr val="bg1">
                  <a:lumMod val="65000"/>
                </a:schemeClr>
              </a:solidFill>
            </a:endParaRPr>
          </a:p>
          <a:p>
            <a:pPr marL="359410">
              <a:buAutoNum type="arabicPeriod"/>
            </a:pPr>
            <a:r>
              <a:rPr lang="nl-BE" sz="1800">
                <a:latin typeface="FlandersArtSans-Regular"/>
              </a:rPr>
              <a:t>Gemeente verwerkt de aanvraag:</a:t>
            </a:r>
            <a:endParaRPr lang="nl-BE" sz="1800"/>
          </a:p>
          <a:p>
            <a:pPr marL="783590" lvl="1" indent="-326390"/>
            <a:r>
              <a:rPr lang="nl-BE" sz="1800">
                <a:latin typeface="FlandersArtSans-Regular"/>
              </a:rPr>
              <a:t>aanvraag te bekijken (GIPOD of eigen tool)</a:t>
            </a:r>
          </a:p>
          <a:p>
            <a:pPr marL="783590" lvl="1" indent="-326390"/>
            <a:r>
              <a:rPr lang="nl-BE" sz="1800">
                <a:latin typeface="FlandersArtSans-Regular"/>
              </a:rPr>
              <a:t>gemeente past hinder en omleiding aan in GIPOD of in eigen tool (sync met GIPOD).</a:t>
            </a:r>
            <a:endParaRPr lang="nl-BE" sz="1800"/>
          </a:p>
          <a:p>
            <a:pPr marL="783590" lvl="1" indent="-326390"/>
            <a:r>
              <a:rPr lang="nl-BE" sz="1800">
                <a:latin typeface="FlandersArtSans-Regular"/>
              </a:rPr>
              <a:t>adviesvraag aan De Lijn via GIPOD platform &amp; aan anderen (buiten GIPOD platform)</a:t>
            </a:r>
            <a:endParaRPr lang="nl-BE" sz="1800"/>
          </a:p>
          <a:p>
            <a:pPr marL="783590" lvl="1" indent="-326390"/>
            <a:r>
              <a:rPr lang="nl-BE" sz="1800">
                <a:solidFill>
                  <a:schemeClr val="bg1">
                    <a:lumMod val="65000"/>
                  </a:schemeClr>
                </a:solidFill>
                <a:latin typeface="FlandersArtSans-Regular"/>
              </a:rPr>
              <a:t>Interne vergunningsafhandeling (niet via GIPOD).</a:t>
            </a:r>
          </a:p>
          <a:p>
            <a:pPr>
              <a:buAutoNum type="arabicPeriod"/>
            </a:pPr>
            <a:r>
              <a:rPr lang="nl-BE" sz="1800">
                <a:solidFill>
                  <a:schemeClr val="bg1">
                    <a:lumMod val="65000"/>
                  </a:schemeClr>
                </a:solidFill>
                <a:latin typeface="FlandersArtSans-Regular"/>
              </a:rPr>
              <a:t>Gemeente levert vergunning:</a:t>
            </a:r>
            <a:endParaRPr lang="nl-BE" sz="1800">
              <a:solidFill>
                <a:schemeClr val="bg1">
                  <a:lumMod val="65000"/>
                </a:schemeClr>
              </a:solidFill>
            </a:endParaRPr>
          </a:p>
          <a:p>
            <a:pPr marL="783590" lvl="1" indent="-326390"/>
            <a:r>
              <a:rPr lang="nl-BE" sz="1800">
                <a:solidFill>
                  <a:srgbClr val="373636"/>
                </a:solidFill>
                <a:latin typeface="FlandersArtSans-Regular"/>
              </a:rPr>
              <a:t>Vergunningsstatus</a:t>
            </a:r>
            <a:r>
              <a:rPr lang="nl-BE" sz="1800">
                <a:latin typeface="FlandersArtSans-Regular"/>
              </a:rPr>
              <a:t> en datums stromen door naar GIPOD</a:t>
            </a:r>
            <a:endParaRPr lang="nl-BE" sz="1800">
              <a:solidFill>
                <a:srgbClr val="A6A6A6"/>
              </a:solidFill>
            </a:endParaRPr>
          </a:p>
          <a:p>
            <a:pPr lvl="2"/>
            <a:r>
              <a:rPr lang="nl-BE" sz="1400">
                <a:latin typeface="FlandersArtSans-Regular"/>
              </a:rPr>
              <a:t>+ Link naar vergunning (op termijn)</a:t>
            </a:r>
            <a:endParaRPr lang="nl-BE" sz="1400"/>
          </a:p>
        </p:txBody>
      </p:sp>
      <p:sp>
        <p:nvSpPr>
          <p:cNvPr id="3" name="Title 2">
            <a:extLst>
              <a:ext uri="{FF2B5EF4-FFF2-40B4-BE49-F238E27FC236}">
                <a16:creationId xmlns:a16="http://schemas.microsoft.com/office/drawing/2014/main" id="{C2104913-CAFA-4D98-BCA5-90D6B359297D}"/>
              </a:ext>
            </a:extLst>
          </p:cNvPr>
          <p:cNvSpPr>
            <a:spLocks noGrp="1"/>
          </p:cNvSpPr>
          <p:nvPr>
            <p:ph type="title"/>
          </p:nvPr>
        </p:nvSpPr>
        <p:spPr>
          <a:xfrm>
            <a:off x="796448" y="367214"/>
            <a:ext cx="8543925" cy="984352"/>
          </a:xfrm>
        </p:spPr>
        <p:txBody>
          <a:bodyPr>
            <a:normAutofit/>
          </a:bodyPr>
          <a:lstStyle/>
          <a:p>
            <a:r>
              <a:rPr lang="en-US" err="1">
                <a:latin typeface="FlandersArtSans-Bold"/>
              </a:rPr>
              <a:t>Grondwerken</a:t>
            </a:r>
            <a:br>
              <a:rPr lang="en-US">
                <a:latin typeface="FlandersArtSans-Bold"/>
              </a:rPr>
            </a:br>
            <a:endParaRPr lang="en-US"/>
          </a:p>
        </p:txBody>
      </p:sp>
      <p:sp>
        <p:nvSpPr>
          <p:cNvPr id="4" name="Footer Placeholder 3">
            <a:extLst>
              <a:ext uri="{FF2B5EF4-FFF2-40B4-BE49-F238E27FC236}">
                <a16:creationId xmlns:a16="http://schemas.microsoft.com/office/drawing/2014/main" id="{789A705E-DC28-4D3E-ADA8-9F337E5A534C}"/>
              </a:ext>
            </a:extLst>
          </p:cNvPr>
          <p:cNvSpPr>
            <a:spLocks noGrp="1"/>
          </p:cNvSpPr>
          <p:nvPr>
            <p:ph type="ftr" sz="quarter" idx="3"/>
          </p:nvPr>
        </p:nvSpPr>
        <p:spPr/>
        <p:txBody>
          <a:bodyPr/>
          <a:lstStyle/>
          <a:p>
            <a:r>
              <a:rPr lang="nl-BE" dirty="0">
                <a:solidFill>
                  <a:srgbClr val="FF0000"/>
                </a:solidFill>
              </a:rPr>
              <a:t>GIPOD project – BWG 15 – 14 oktober 2019</a:t>
            </a:r>
          </a:p>
        </p:txBody>
      </p:sp>
    </p:spTree>
    <p:extLst>
      <p:ext uri="{BB962C8B-B14F-4D97-AF65-F5344CB8AC3E}">
        <p14:creationId xmlns:p14="http://schemas.microsoft.com/office/powerpoint/2010/main" val="56325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BF4D2D6-7F89-E346-A631-72345502F7DD}"/>
              </a:ext>
            </a:extLst>
          </p:cNvPr>
          <p:cNvPicPr>
            <a:picLocks noChangeAspect="1"/>
          </p:cNvPicPr>
          <p:nvPr/>
        </p:nvPicPr>
        <p:blipFill>
          <a:blip r:embed="rId3"/>
          <a:stretch>
            <a:fillRect/>
          </a:stretch>
        </p:blipFill>
        <p:spPr>
          <a:xfrm>
            <a:off x="0" y="2476490"/>
            <a:ext cx="6647291" cy="4381510"/>
          </a:xfrm>
          <a:prstGeom prst="rect">
            <a:avLst/>
          </a:prstGeom>
        </p:spPr>
      </p:pic>
      <p:sp>
        <p:nvSpPr>
          <p:cNvPr id="2" name="Content Placeholder 1">
            <a:extLst>
              <a:ext uri="{FF2B5EF4-FFF2-40B4-BE49-F238E27FC236}">
                <a16:creationId xmlns:a16="http://schemas.microsoft.com/office/drawing/2014/main" id="{1731FD48-2681-4F52-819C-BB690BF4E4E1}"/>
              </a:ext>
            </a:extLst>
          </p:cNvPr>
          <p:cNvSpPr>
            <a:spLocks noGrp="1"/>
          </p:cNvSpPr>
          <p:nvPr>
            <p:ph sz="quarter" idx="10"/>
          </p:nvPr>
        </p:nvSpPr>
        <p:spPr>
          <a:xfrm>
            <a:off x="681037" y="1482215"/>
            <a:ext cx="8543925" cy="4992328"/>
          </a:xfrm>
        </p:spPr>
        <p:txBody>
          <a:bodyPr vert="horz" lIns="91440" tIns="45720" rIns="91440" bIns="45720" rtlCol="0" anchor="t">
            <a:normAutofit/>
          </a:bodyPr>
          <a:lstStyle/>
          <a:p>
            <a:pPr lvl="0"/>
            <a:r>
              <a:rPr lang="nl-BE" sz="2000"/>
              <a:t>Aannemer krijgt GIPOD-ID van opdrachtgever en vult die in op GIPOD:</a:t>
            </a:r>
            <a:endParaRPr lang="nl-BE" sz="2000">
              <a:highlight>
                <a:srgbClr val="FFFF00"/>
              </a:highlight>
            </a:endParaRPr>
          </a:p>
          <a:p>
            <a:pPr lvl="1"/>
            <a:r>
              <a:rPr lang="nl-BE" sz="1800"/>
              <a:t>Afhankelijk van ligging werkzone, verwijst GIPOD door naar:</a:t>
            </a:r>
          </a:p>
          <a:p>
            <a:pPr lvl="0"/>
            <a:endParaRPr lang="nl-BE" sz="1800"/>
          </a:p>
        </p:txBody>
      </p:sp>
      <p:sp>
        <p:nvSpPr>
          <p:cNvPr id="3" name="Title 2">
            <a:extLst>
              <a:ext uri="{FF2B5EF4-FFF2-40B4-BE49-F238E27FC236}">
                <a16:creationId xmlns:a16="http://schemas.microsoft.com/office/drawing/2014/main" id="{C2104913-CAFA-4D98-BCA5-90D6B359297D}"/>
              </a:ext>
            </a:extLst>
          </p:cNvPr>
          <p:cNvSpPr>
            <a:spLocks noGrp="1"/>
          </p:cNvSpPr>
          <p:nvPr>
            <p:ph type="title"/>
          </p:nvPr>
        </p:nvSpPr>
        <p:spPr>
          <a:xfrm>
            <a:off x="796448" y="367214"/>
            <a:ext cx="8543925" cy="984352"/>
          </a:xfrm>
        </p:spPr>
        <p:txBody>
          <a:bodyPr/>
          <a:lstStyle/>
          <a:p>
            <a:r>
              <a:rPr lang="en-US">
                <a:latin typeface="FlandersArtSans-Bold"/>
              </a:rPr>
              <a:t>2. </a:t>
            </a:r>
            <a:r>
              <a:rPr lang="en-US" err="1">
                <a:latin typeface="FlandersArtSans-Bold"/>
              </a:rPr>
              <a:t>Aannemer</a:t>
            </a:r>
            <a:r>
              <a:rPr lang="en-US">
                <a:latin typeface="FlandersArtSans-Bold"/>
              </a:rPr>
              <a:t> </a:t>
            </a:r>
            <a:r>
              <a:rPr lang="en-US" err="1">
                <a:latin typeface="FlandersArtSans-Bold"/>
              </a:rPr>
              <a:t>gaat</a:t>
            </a:r>
            <a:r>
              <a:rPr lang="en-US">
                <a:latin typeface="FlandersArtSans-Bold"/>
              </a:rPr>
              <a:t> </a:t>
            </a:r>
            <a:r>
              <a:rPr lang="en-US" err="1">
                <a:latin typeface="FlandersArtSans-Bold"/>
              </a:rPr>
              <a:t>naar</a:t>
            </a:r>
            <a:r>
              <a:rPr lang="en-US">
                <a:latin typeface="FlandersArtSans-Bold"/>
              </a:rPr>
              <a:t> GIPOD en </a:t>
            </a:r>
            <a:r>
              <a:rPr lang="en-US" err="1">
                <a:latin typeface="FlandersArtSans-Bold"/>
              </a:rPr>
              <a:t>zoekt</a:t>
            </a:r>
            <a:r>
              <a:rPr lang="en-US">
                <a:latin typeface="FlandersArtSans-Bold"/>
              </a:rPr>
              <a:t> GW op</a:t>
            </a:r>
            <a:endParaRPr lang="en-US" b="1">
              <a:latin typeface="FlandersArtSans-Bold"/>
              <a:ea typeface="Flanders Art Sans" pitchFamily="2" charset="-128"/>
            </a:endParaRPr>
          </a:p>
        </p:txBody>
      </p:sp>
      <p:sp>
        <p:nvSpPr>
          <p:cNvPr id="4" name="Footer Placeholder 3">
            <a:extLst>
              <a:ext uri="{FF2B5EF4-FFF2-40B4-BE49-F238E27FC236}">
                <a16:creationId xmlns:a16="http://schemas.microsoft.com/office/drawing/2014/main" id="{789A705E-DC28-4D3E-ADA8-9F337E5A534C}"/>
              </a:ext>
            </a:extLst>
          </p:cNvPr>
          <p:cNvSpPr>
            <a:spLocks noGrp="1"/>
          </p:cNvSpPr>
          <p:nvPr>
            <p:ph type="ftr" sz="quarter" idx="3"/>
          </p:nvPr>
        </p:nvSpPr>
        <p:spPr/>
        <p:txBody>
          <a:bodyPr/>
          <a:lstStyle/>
          <a:p>
            <a:r>
              <a:rPr lang="nl-BE" dirty="0">
                <a:solidFill>
                  <a:srgbClr val="FF0000"/>
                </a:solidFill>
              </a:rPr>
              <a:t>GIPOD project – BWG 15 – 14 oktober 2019</a:t>
            </a:r>
          </a:p>
        </p:txBody>
      </p:sp>
      <p:sp>
        <p:nvSpPr>
          <p:cNvPr id="8" name="Rectangle 7">
            <a:extLst>
              <a:ext uri="{FF2B5EF4-FFF2-40B4-BE49-F238E27FC236}">
                <a16:creationId xmlns:a16="http://schemas.microsoft.com/office/drawing/2014/main" id="{DF43C9E3-C9C6-4B49-9D9D-9D713BB98913}"/>
              </a:ext>
            </a:extLst>
          </p:cNvPr>
          <p:cNvSpPr/>
          <p:nvPr/>
        </p:nvSpPr>
        <p:spPr>
          <a:xfrm>
            <a:off x="3387255" y="2958913"/>
            <a:ext cx="735683" cy="519276"/>
          </a:xfrm>
          <a:custGeom>
            <a:avLst/>
            <a:gdLst>
              <a:gd name="connsiteX0" fmla="*/ 0 w 588397"/>
              <a:gd name="connsiteY0" fmla="*/ 0 h 292210"/>
              <a:gd name="connsiteX1" fmla="*/ 588397 w 588397"/>
              <a:gd name="connsiteY1" fmla="*/ 0 h 292210"/>
              <a:gd name="connsiteX2" fmla="*/ 588397 w 588397"/>
              <a:gd name="connsiteY2" fmla="*/ 292210 h 292210"/>
              <a:gd name="connsiteX3" fmla="*/ 0 w 588397"/>
              <a:gd name="connsiteY3" fmla="*/ 292210 h 292210"/>
              <a:gd name="connsiteX4" fmla="*/ 0 w 588397"/>
              <a:gd name="connsiteY4" fmla="*/ 0 h 292210"/>
              <a:gd name="connsiteX0" fmla="*/ 0 w 735683"/>
              <a:gd name="connsiteY0" fmla="*/ 0 h 414949"/>
              <a:gd name="connsiteX1" fmla="*/ 588397 w 735683"/>
              <a:gd name="connsiteY1" fmla="*/ 0 h 414949"/>
              <a:gd name="connsiteX2" fmla="*/ 735683 w 735683"/>
              <a:gd name="connsiteY2" fmla="*/ 414949 h 414949"/>
              <a:gd name="connsiteX3" fmla="*/ 0 w 735683"/>
              <a:gd name="connsiteY3" fmla="*/ 292210 h 414949"/>
              <a:gd name="connsiteX4" fmla="*/ 0 w 735683"/>
              <a:gd name="connsiteY4" fmla="*/ 0 h 414949"/>
              <a:gd name="connsiteX0" fmla="*/ 0 w 735683"/>
              <a:gd name="connsiteY0" fmla="*/ 104327 h 519276"/>
              <a:gd name="connsiteX1" fmla="*/ 563849 w 735683"/>
              <a:gd name="connsiteY1" fmla="*/ 0 h 519276"/>
              <a:gd name="connsiteX2" fmla="*/ 735683 w 735683"/>
              <a:gd name="connsiteY2" fmla="*/ 519276 h 519276"/>
              <a:gd name="connsiteX3" fmla="*/ 0 w 735683"/>
              <a:gd name="connsiteY3" fmla="*/ 396537 h 519276"/>
              <a:gd name="connsiteX4" fmla="*/ 0 w 735683"/>
              <a:gd name="connsiteY4" fmla="*/ 104327 h 519276"/>
              <a:gd name="connsiteX0" fmla="*/ 79780 w 735683"/>
              <a:gd name="connsiteY0" fmla="*/ 122737 h 519276"/>
              <a:gd name="connsiteX1" fmla="*/ 563849 w 735683"/>
              <a:gd name="connsiteY1" fmla="*/ 0 h 519276"/>
              <a:gd name="connsiteX2" fmla="*/ 735683 w 735683"/>
              <a:gd name="connsiteY2" fmla="*/ 519276 h 519276"/>
              <a:gd name="connsiteX3" fmla="*/ 0 w 735683"/>
              <a:gd name="connsiteY3" fmla="*/ 396537 h 519276"/>
              <a:gd name="connsiteX4" fmla="*/ 79780 w 735683"/>
              <a:gd name="connsiteY4" fmla="*/ 122737 h 519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683" h="519276">
                <a:moveTo>
                  <a:pt x="79780" y="122737"/>
                </a:moveTo>
                <a:lnTo>
                  <a:pt x="563849" y="0"/>
                </a:lnTo>
                <a:lnTo>
                  <a:pt x="735683" y="519276"/>
                </a:lnTo>
                <a:lnTo>
                  <a:pt x="0" y="396537"/>
                </a:lnTo>
                <a:lnTo>
                  <a:pt x="79780" y="12273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50000"/>
                  </a:schemeClr>
                </a:solidFill>
              </a:rPr>
              <a:t>1</a:t>
            </a:r>
          </a:p>
        </p:txBody>
      </p:sp>
      <p:sp>
        <p:nvSpPr>
          <p:cNvPr id="10" name="Rectangle 9">
            <a:extLst>
              <a:ext uri="{FF2B5EF4-FFF2-40B4-BE49-F238E27FC236}">
                <a16:creationId xmlns:a16="http://schemas.microsoft.com/office/drawing/2014/main" id="{EE2DB714-0ABF-7C45-B120-05880290D42F}"/>
              </a:ext>
            </a:extLst>
          </p:cNvPr>
          <p:cNvSpPr/>
          <p:nvPr/>
        </p:nvSpPr>
        <p:spPr>
          <a:xfrm>
            <a:off x="2059387" y="3538504"/>
            <a:ext cx="539302" cy="286073"/>
          </a:xfrm>
          <a:custGeom>
            <a:avLst/>
            <a:gdLst>
              <a:gd name="connsiteX0" fmla="*/ 0 w 588397"/>
              <a:gd name="connsiteY0" fmla="*/ 0 h 292210"/>
              <a:gd name="connsiteX1" fmla="*/ 588397 w 588397"/>
              <a:gd name="connsiteY1" fmla="*/ 0 h 292210"/>
              <a:gd name="connsiteX2" fmla="*/ 588397 w 588397"/>
              <a:gd name="connsiteY2" fmla="*/ 292210 h 292210"/>
              <a:gd name="connsiteX3" fmla="*/ 0 w 588397"/>
              <a:gd name="connsiteY3" fmla="*/ 292210 h 292210"/>
              <a:gd name="connsiteX4" fmla="*/ 0 w 588397"/>
              <a:gd name="connsiteY4" fmla="*/ 0 h 292210"/>
              <a:gd name="connsiteX0" fmla="*/ 0 w 588397"/>
              <a:gd name="connsiteY0" fmla="*/ 0 h 378127"/>
              <a:gd name="connsiteX1" fmla="*/ 588397 w 588397"/>
              <a:gd name="connsiteY1" fmla="*/ 0 h 378127"/>
              <a:gd name="connsiteX2" fmla="*/ 563849 w 588397"/>
              <a:gd name="connsiteY2" fmla="*/ 378127 h 378127"/>
              <a:gd name="connsiteX3" fmla="*/ 0 w 588397"/>
              <a:gd name="connsiteY3" fmla="*/ 292210 h 378127"/>
              <a:gd name="connsiteX4" fmla="*/ 0 w 588397"/>
              <a:gd name="connsiteY4" fmla="*/ 0 h 378127"/>
              <a:gd name="connsiteX0" fmla="*/ 0 w 588397"/>
              <a:gd name="connsiteY0" fmla="*/ 0 h 292210"/>
              <a:gd name="connsiteX1" fmla="*/ 588397 w 588397"/>
              <a:gd name="connsiteY1" fmla="*/ 0 h 292210"/>
              <a:gd name="connsiteX2" fmla="*/ 539302 w 588397"/>
              <a:gd name="connsiteY2" fmla="*/ 261525 h 292210"/>
              <a:gd name="connsiteX3" fmla="*/ 0 w 588397"/>
              <a:gd name="connsiteY3" fmla="*/ 292210 h 292210"/>
              <a:gd name="connsiteX4" fmla="*/ 0 w 588397"/>
              <a:gd name="connsiteY4" fmla="*/ 0 h 292210"/>
              <a:gd name="connsiteX0" fmla="*/ 55232 w 588397"/>
              <a:gd name="connsiteY0" fmla="*/ 30685 h 292210"/>
              <a:gd name="connsiteX1" fmla="*/ 588397 w 588397"/>
              <a:gd name="connsiteY1" fmla="*/ 0 h 292210"/>
              <a:gd name="connsiteX2" fmla="*/ 539302 w 588397"/>
              <a:gd name="connsiteY2" fmla="*/ 261525 h 292210"/>
              <a:gd name="connsiteX3" fmla="*/ 0 w 588397"/>
              <a:gd name="connsiteY3" fmla="*/ 292210 h 292210"/>
              <a:gd name="connsiteX4" fmla="*/ 55232 w 588397"/>
              <a:gd name="connsiteY4" fmla="*/ 30685 h 292210"/>
              <a:gd name="connsiteX0" fmla="*/ 55232 w 539302"/>
              <a:gd name="connsiteY0" fmla="*/ 24548 h 286073"/>
              <a:gd name="connsiteX1" fmla="*/ 471796 w 539302"/>
              <a:gd name="connsiteY1" fmla="*/ 0 h 286073"/>
              <a:gd name="connsiteX2" fmla="*/ 539302 w 539302"/>
              <a:gd name="connsiteY2" fmla="*/ 255388 h 286073"/>
              <a:gd name="connsiteX3" fmla="*/ 0 w 539302"/>
              <a:gd name="connsiteY3" fmla="*/ 286073 h 286073"/>
              <a:gd name="connsiteX4" fmla="*/ 55232 w 539302"/>
              <a:gd name="connsiteY4" fmla="*/ 24548 h 286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02" h="286073">
                <a:moveTo>
                  <a:pt x="55232" y="24548"/>
                </a:moveTo>
                <a:lnTo>
                  <a:pt x="471796" y="0"/>
                </a:lnTo>
                <a:lnTo>
                  <a:pt x="539302" y="255388"/>
                </a:lnTo>
                <a:lnTo>
                  <a:pt x="0" y="286073"/>
                </a:lnTo>
                <a:lnTo>
                  <a:pt x="55232" y="2454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50000"/>
                  </a:schemeClr>
                </a:solidFill>
              </a:rPr>
              <a:t>2</a:t>
            </a:r>
          </a:p>
        </p:txBody>
      </p:sp>
      <p:sp>
        <p:nvSpPr>
          <p:cNvPr id="11" name="Rectangle 10">
            <a:extLst>
              <a:ext uri="{FF2B5EF4-FFF2-40B4-BE49-F238E27FC236}">
                <a16:creationId xmlns:a16="http://schemas.microsoft.com/office/drawing/2014/main" id="{B8E37F7E-0BD4-7945-9114-F3A9C0F878B7}"/>
              </a:ext>
            </a:extLst>
          </p:cNvPr>
          <p:cNvSpPr/>
          <p:nvPr/>
        </p:nvSpPr>
        <p:spPr>
          <a:xfrm>
            <a:off x="2732046" y="4257751"/>
            <a:ext cx="662041" cy="371989"/>
          </a:xfrm>
          <a:custGeom>
            <a:avLst/>
            <a:gdLst>
              <a:gd name="connsiteX0" fmla="*/ 0 w 588397"/>
              <a:gd name="connsiteY0" fmla="*/ 0 h 292210"/>
              <a:gd name="connsiteX1" fmla="*/ 588397 w 588397"/>
              <a:gd name="connsiteY1" fmla="*/ 0 h 292210"/>
              <a:gd name="connsiteX2" fmla="*/ 588397 w 588397"/>
              <a:gd name="connsiteY2" fmla="*/ 292210 h 292210"/>
              <a:gd name="connsiteX3" fmla="*/ 0 w 588397"/>
              <a:gd name="connsiteY3" fmla="*/ 292210 h 292210"/>
              <a:gd name="connsiteX4" fmla="*/ 0 w 588397"/>
              <a:gd name="connsiteY4" fmla="*/ 0 h 292210"/>
              <a:gd name="connsiteX0" fmla="*/ 0 w 588397"/>
              <a:gd name="connsiteY0" fmla="*/ 0 h 365853"/>
              <a:gd name="connsiteX1" fmla="*/ 588397 w 588397"/>
              <a:gd name="connsiteY1" fmla="*/ 0 h 365853"/>
              <a:gd name="connsiteX2" fmla="*/ 588397 w 588397"/>
              <a:gd name="connsiteY2" fmla="*/ 292210 h 365853"/>
              <a:gd name="connsiteX3" fmla="*/ 79780 w 588397"/>
              <a:gd name="connsiteY3" fmla="*/ 365853 h 365853"/>
              <a:gd name="connsiteX4" fmla="*/ 0 w 588397"/>
              <a:gd name="connsiteY4" fmla="*/ 0 h 365853"/>
              <a:gd name="connsiteX0" fmla="*/ 0 w 551576"/>
              <a:gd name="connsiteY0" fmla="*/ 42959 h 365853"/>
              <a:gd name="connsiteX1" fmla="*/ 551576 w 551576"/>
              <a:gd name="connsiteY1" fmla="*/ 0 h 365853"/>
              <a:gd name="connsiteX2" fmla="*/ 551576 w 551576"/>
              <a:gd name="connsiteY2" fmla="*/ 292210 h 365853"/>
              <a:gd name="connsiteX3" fmla="*/ 42959 w 551576"/>
              <a:gd name="connsiteY3" fmla="*/ 365853 h 365853"/>
              <a:gd name="connsiteX4" fmla="*/ 0 w 551576"/>
              <a:gd name="connsiteY4" fmla="*/ 42959 h 365853"/>
              <a:gd name="connsiteX0" fmla="*/ 0 w 582261"/>
              <a:gd name="connsiteY0" fmla="*/ 0 h 322894"/>
              <a:gd name="connsiteX1" fmla="*/ 582261 w 582261"/>
              <a:gd name="connsiteY1" fmla="*/ 6137 h 322894"/>
              <a:gd name="connsiteX2" fmla="*/ 551576 w 582261"/>
              <a:gd name="connsiteY2" fmla="*/ 249251 h 322894"/>
              <a:gd name="connsiteX3" fmla="*/ 42959 w 582261"/>
              <a:gd name="connsiteY3" fmla="*/ 322894 h 322894"/>
              <a:gd name="connsiteX4" fmla="*/ 0 w 582261"/>
              <a:gd name="connsiteY4" fmla="*/ 0 h 322894"/>
              <a:gd name="connsiteX0" fmla="*/ 0 w 582261"/>
              <a:gd name="connsiteY0" fmla="*/ 0 h 322894"/>
              <a:gd name="connsiteX1" fmla="*/ 582261 w 582261"/>
              <a:gd name="connsiteY1" fmla="*/ 6137 h 322894"/>
              <a:gd name="connsiteX2" fmla="*/ 563850 w 582261"/>
              <a:gd name="connsiteY2" fmla="*/ 169471 h 322894"/>
              <a:gd name="connsiteX3" fmla="*/ 42959 w 582261"/>
              <a:gd name="connsiteY3" fmla="*/ 322894 h 322894"/>
              <a:gd name="connsiteX4" fmla="*/ 0 w 582261"/>
              <a:gd name="connsiteY4" fmla="*/ 0 h 322894"/>
              <a:gd name="connsiteX0" fmla="*/ 0 w 582261"/>
              <a:gd name="connsiteY0" fmla="*/ 0 h 322894"/>
              <a:gd name="connsiteX1" fmla="*/ 582261 w 582261"/>
              <a:gd name="connsiteY1" fmla="*/ 6137 h 322894"/>
              <a:gd name="connsiteX2" fmla="*/ 563850 w 582261"/>
              <a:gd name="connsiteY2" fmla="*/ 169471 h 322894"/>
              <a:gd name="connsiteX3" fmla="*/ 54112 w 582261"/>
              <a:gd name="connsiteY3" fmla="*/ 216058 h 322894"/>
              <a:gd name="connsiteX4" fmla="*/ 42959 w 582261"/>
              <a:gd name="connsiteY4" fmla="*/ 322894 h 322894"/>
              <a:gd name="connsiteX5" fmla="*/ 0 w 582261"/>
              <a:gd name="connsiteY5" fmla="*/ 0 h 322894"/>
              <a:gd name="connsiteX0" fmla="*/ 0 w 582261"/>
              <a:gd name="connsiteY0" fmla="*/ 0 h 322894"/>
              <a:gd name="connsiteX1" fmla="*/ 582261 w 582261"/>
              <a:gd name="connsiteY1" fmla="*/ 6137 h 322894"/>
              <a:gd name="connsiteX2" fmla="*/ 563850 w 582261"/>
              <a:gd name="connsiteY2" fmla="*/ 169471 h 322894"/>
              <a:gd name="connsiteX3" fmla="*/ 54112 w 582261"/>
              <a:gd name="connsiteY3" fmla="*/ 216058 h 322894"/>
              <a:gd name="connsiteX4" fmla="*/ 42959 w 582261"/>
              <a:gd name="connsiteY4" fmla="*/ 322894 h 322894"/>
              <a:gd name="connsiteX5" fmla="*/ 0 w 582261"/>
              <a:gd name="connsiteY5" fmla="*/ 0 h 322894"/>
              <a:gd name="connsiteX0" fmla="*/ 0 w 662041"/>
              <a:gd name="connsiteY0" fmla="*/ 0 h 371989"/>
              <a:gd name="connsiteX1" fmla="*/ 662041 w 662041"/>
              <a:gd name="connsiteY1" fmla="*/ 55232 h 371989"/>
              <a:gd name="connsiteX2" fmla="*/ 643630 w 662041"/>
              <a:gd name="connsiteY2" fmla="*/ 218566 h 371989"/>
              <a:gd name="connsiteX3" fmla="*/ 133892 w 662041"/>
              <a:gd name="connsiteY3" fmla="*/ 265153 h 371989"/>
              <a:gd name="connsiteX4" fmla="*/ 122739 w 662041"/>
              <a:gd name="connsiteY4" fmla="*/ 371989 h 371989"/>
              <a:gd name="connsiteX5" fmla="*/ 0 w 662041"/>
              <a:gd name="connsiteY5" fmla="*/ 0 h 371989"/>
              <a:gd name="connsiteX0" fmla="*/ 0 w 662041"/>
              <a:gd name="connsiteY0" fmla="*/ 0 h 371989"/>
              <a:gd name="connsiteX1" fmla="*/ 662041 w 662041"/>
              <a:gd name="connsiteY1" fmla="*/ 55232 h 371989"/>
              <a:gd name="connsiteX2" fmla="*/ 643630 w 662041"/>
              <a:gd name="connsiteY2" fmla="*/ 218566 h 371989"/>
              <a:gd name="connsiteX3" fmla="*/ 195261 w 662041"/>
              <a:gd name="connsiteY3" fmla="*/ 326522 h 371989"/>
              <a:gd name="connsiteX4" fmla="*/ 122739 w 662041"/>
              <a:gd name="connsiteY4" fmla="*/ 371989 h 371989"/>
              <a:gd name="connsiteX5" fmla="*/ 0 w 662041"/>
              <a:gd name="connsiteY5" fmla="*/ 0 h 37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041" h="371989">
                <a:moveTo>
                  <a:pt x="0" y="0"/>
                </a:moveTo>
                <a:lnTo>
                  <a:pt x="662041" y="55232"/>
                </a:lnTo>
                <a:lnTo>
                  <a:pt x="643630" y="218566"/>
                </a:lnTo>
                <a:cubicBezTo>
                  <a:pt x="481900" y="264779"/>
                  <a:pt x="406086" y="366226"/>
                  <a:pt x="195261" y="326522"/>
                </a:cubicBezTo>
                <a:lnTo>
                  <a:pt x="122739" y="371989"/>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50000"/>
                  </a:schemeClr>
                </a:solidFill>
              </a:rPr>
              <a:t>3</a:t>
            </a:r>
          </a:p>
        </p:txBody>
      </p:sp>
      <p:sp>
        <p:nvSpPr>
          <p:cNvPr id="12" name="Rectangle 11">
            <a:extLst>
              <a:ext uri="{FF2B5EF4-FFF2-40B4-BE49-F238E27FC236}">
                <a16:creationId xmlns:a16="http://schemas.microsoft.com/office/drawing/2014/main" id="{E9EF1488-F46D-9149-B43D-73EA874ED05B}"/>
              </a:ext>
            </a:extLst>
          </p:cNvPr>
          <p:cNvSpPr/>
          <p:nvPr/>
        </p:nvSpPr>
        <p:spPr>
          <a:xfrm>
            <a:off x="4327857" y="4763324"/>
            <a:ext cx="336783" cy="844532"/>
          </a:xfrm>
          <a:custGeom>
            <a:avLst/>
            <a:gdLst>
              <a:gd name="connsiteX0" fmla="*/ 0 w 588397"/>
              <a:gd name="connsiteY0" fmla="*/ 0 h 292210"/>
              <a:gd name="connsiteX1" fmla="*/ 588397 w 588397"/>
              <a:gd name="connsiteY1" fmla="*/ 0 h 292210"/>
              <a:gd name="connsiteX2" fmla="*/ 588397 w 588397"/>
              <a:gd name="connsiteY2" fmla="*/ 292210 h 292210"/>
              <a:gd name="connsiteX3" fmla="*/ 0 w 588397"/>
              <a:gd name="connsiteY3" fmla="*/ 292210 h 292210"/>
              <a:gd name="connsiteX4" fmla="*/ 0 w 588397"/>
              <a:gd name="connsiteY4" fmla="*/ 0 h 292210"/>
              <a:gd name="connsiteX0" fmla="*/ 122738 w 588397"/>
              <a:gd name="connsiteY0" fmla="*/ 0 h 482455"/>
              <a:gd name="connsiteX1" fmla="*/ 588397 w 588397"/>
              <a:gd name="connsiteY1" fmla="*/ 190245 h 482455"/>
              <a:gd name="connsiteX2" fmla="*/ 588397 w 588397"/>
              <a:gd name="connsiteY2" fmla="*/ 482455 h 482455"/>
              <a:gd name="connsiteX3" fmla="*/ 0 w 588397"/>
              <a:gd name="connsiteY3" fmla="*/ 482455 h 482455"/>
              <a:gd name="connsiteX4" fmla="*/ 122738 w 588397"/>
              <a:gd name="connsiteY4" fmla="*/ 0 h 482455"/>
              <a:gd name="connsiteX0" fmla="*/ 122738 w 588397"/>
              <a:gd name="connsiteY0" fmla="*/ 0 h 482455"/>
              <a:gd name="connsiteX1" fmla="*/ 410427 w 588397"/>
              <a:gd name="connsiteY1" fmla="*/ 79780 h 482455"/>
              <a:gd name="connsiteX2" fmla="*/ 588397 w 588397"/>
              <a:gd name="connsiteY2" fmla="*/ 482455 h 482455"/>
              <a:gd name="connsiteX3" fmla="*/ 0 w 588397"/>
              <a:gd name="connsiteY3" fmla="*/ 482455 h 482455"/>
              <a:gd name="connsiteX4" fmla="*/ 122738 w 588397"/>
              <a:gd name="connsiteY4" fmla="*/ 0 h 482455"/>
              <a:gd name="connsiteX0" fmla="*/ 0 w 465659"/>
              <a:gd name="connsiteY0" fmla="*/ 0 h 764753"/>
              <a:gd name="connsiteX1" fmla="*/ 287689 w 465659"/>
              <a:gd name="connsiteY1" fmla="*/ 79780 h 764753"/>
              <a:gd name="connsiteX2" fmla="*/ 465659 w 465659"/>
              <a:gd name="connsiteY2" fmla="*/ 482455 h 764753"/>
              <a:gd name="connsiteX3" fmla="*/ 92054 w 465659"/>
              <a:gd name="connsiteY3" fmla="*/ 764753 h 764753"/>
              <a:gd name="connsiteX4" fmla="*/ 0 w 465659"/>
              <a:gd name="connsiteY4" fmla="*/ 0 h 764753"/>
              <a:gd name="connsiteX0" fmla="*/ 0 w 367468"/>
              <a:gd name="connsiteY0" fmla="*/ 0 h 770889"/>
              <a:gd name="connsiteX1" fmla="*/ 287689 w 367468"/>
              <a:gd name="connsiteY1" fmla="*/ 79780 h 770889"/>
              <a:gd name="connsiteX2" fmla="*/ 367468 w 367468"/>
              <a:gd name="connsiteY2" fmla="*/ 770889 h 770889"/>
              <a:gd name="connsiteX3" fmla="*/ 92054 w 367468"/>
              <a:gd name="connsiteY3" fmla="*/ 764753 h 770889"/>
              <a:gd name="connsiteX4" fmla="*/ 0 w 367468"/>
              <a:gd name="connsiteY4" fmla="*/ 0 h 770889"/>
              <a:gd name="connsiteX0" fmla="*/ 0 w 367468"/>
              <a:gd name="connsiteY0" fmla="*/ 0 h 770889"/>
              <a:gd name="connsiteX1" fmla="*/ 232456 w 367468"/>
              <a:gd name="connsiteY1" fmla="*/ 220929 h 770889"/>
              <a:gd name="connsiteX2" fmla="*/ 367468 w 367468"/>
              <a:gd name="connsiteY2" fmla="*/ 770889 h 770889"/>
              <a:gd name="connsiteX3" fmla="*/ 92054 w 367468"/>
              <a:gd name="connsiteY3" fmla="*/ 764753 h 770889"/>
              <a:gd name="connsiteX4" fmla="*/ 0 w 367468"/>
              <a:gd name="connsiteY4" fmla="*/ 0 h 770889"/>
              <a:gd name="connsiteX0" fmla="*/ 0 w 336783"/>
              <a:gd name="connsiteY0" fmla="*/ 0 h 556097"/>
              <a:gd name="connsiteX1" fmla="*/ 201771 w 336783"/>
              <a:gd name="connsiteY1" fmla="*/ 6137 h 556097"/>
              <a:gd name="connsiteX2" fmla="*/ 336783 w 336783"/>
              <a:gd name="connsiteY2" fmla="*/ 556097 h 556097"/>
              <a:gd name="connsiteX3" fmla="*/ 61369 w 336783"/>
              <a:gd name="connsiteY3" fmla="*/ 549961 h 556097"/>
              <a:gd name="connsiteX4" fmla="*/ 0 w 336783"/>
              <a:gd name="connsiteY4" fmla="*/ 0 h 556097"/>
              <a:gd name="connsiteX0" fmla="*/ 0 w 336783"/>
              <a:gd name="connsiteY0" fmla="*/ 288435 h 844532"/>
              <a:gd name="connsiteX1" fmla="*/ 250867 w 336783"/>
              <a:gd name="connsiteY1" fmla="*/ 0 h 844532"/>
              <a:gd name="connsiteX2" fmla="*/ 336783 w 336783"/>
              <a:gd name="connsiteY2" fmla="*/ 844532 h 844532"/>
              <a:gd name="connsiteX3" fmla="*/ 61369 w 336783"/>
              <a:gd name="connsiteY3" fmla="*/ 838396 h 844532"/>
              <a:gd name="connsiteX4" fmla="*/ 0 w 336783"/>
              <a:gd name="connsiteY4" fmla="*/ 288435 h 84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783" h="844532">
                <a:moveTo>
                  <a:pt x="0" y="288435"/>
                </a:moveTo>
                <a:lnTo>
                  <a:pt x="250867" y="0"/>
                </a:lnTo>
                <a:lnTo>
                  <a:pt x="336783" y="844532"/>
                </a:lnTo>
                <a:lnTo>
                  <a:pt x="61369" y="838396"/>
                </a:lnTo>
                <a:lnTo>
                  <a:pt x="0" y="28843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50000"/>
                  </a:schemeClr>
                </a:solidFill>
              </a:rPr>
              <a:t>4</a:t>
            </a:r>
          </a:p>
        </p:txBody>
      </p:sp>
      <p:sp>
        <p:nvSpPr>
          <p:cNvPr id="13" name="Rectangle 12">
            <a:extLst>
              <a:ext uri="{FF2B5EF4-FFF2-40B4-BE49-F238E27FC236}">
                <a16:creationId xmlns:a16="http://schemas.microsoft.com/office/drawing/2014/main" id="{D3DBE108-01BA-5143-A75F-C060EBF60A1F}"/>
              </a:ext>
            </a:extLst>
          </p:cNvPr>
          <p:cNvSpPr/>
          <p:nvPr/>
        </p:nvSpPr>
        <p:spPr>
          <a:xfrm>
            <a:off x="3363669" y="5010710"/>
            <a:ext cx="569986" cy="449863"/>
          </a:xfrm>
          <a:custGeom>
            <a:avLst/>
            <a:gdLst>
              <a:gd name="connsiteX0" fmla="*/ 0 w 588397"/>
              <a:gd name="connsiteY0" fmla="*/ 0 h 357809"/>
              <a:gd name="connsiteX1" fmla="*/ 588397 w 588397"/>
              <a:gd name="connsiteY1" fmla="*/ 0 h 357809"/>
              <a:gd name="connsiteX2" fmla="*/ 588397 w 588397"/>
              <a:gd name="connsiteY2" fmla="*/ 357809 h 357809"/>
              <a:gd name="connsiteX3" fmla="*/ 0 w 588397"/>
              <a:gd name="connsiteY3" fmla="*/ 357809 h 357809"/>
              <a:gd name="connsiteX4" fmla="*/ 0 w 588397"/>
              <a:gd name="connsiteY4" fmla="*/ 0 h 357809"/>
              <a:gd name="connsiteX0" fmla="*/ 122738 w 588397"/>
              <a:gd name="connsiteY0" fmla="*/ 49095 h 357809"/>
              <a:gd name="connsiteX1" fmla="*/ 588397 w 588397"/>
              <a:gd name="connsiteY1" fmla="*/ 0 h 357809"/>
              <a:gd name="connsiteX2" fmla="*/ 588397 w 588397"/>
              <a:gd name="connsiteY2" fmla="*/ 357809 h 357809"/>
              <a:gd name="connsiteX3" fmla="*/ 0 w 588397"/>
              <a:gd name="connsiteY3" fmla="*/ 357809 h 357809"/>
              <a:gd name="connsiteX4" fmla="*/ 122738 w 588397"/>
              <a:gd name="connsiteY4" fmla="*/ 49095 h 357809"/>
              <a:gd name="connsiteX0" fmla="*/ 122738 w 649766"/>
              <a:gd name="connsiteY0" fmla="*/ 49095 h 498958"/>
              <a:gd name="connsiteX1" fmla="*/ 588397 w 649766"/>
              <a:gd name="connsiteY1" fmla="*/ 0 h 498958"/>
              <a:gd name="connsiteX2" fmla="*/ 649766 w 649766"/>
              <a:gd name="connsiteY2" fmla="*/ 498958 h 498958"/>
              <a:gd name="connsiteX3" fmla="*/ 0 w 649766"/>
              <a:gd name="connsiteY3" fmla="*/ 357809 h 498958"/>
              <a:gd name="connsiteX4" fmla="*/ 122738 w 649766"/>
              <a:gd name="connsiteY4" fmla="*/ 49095 h 498958"/>
              <a:gd name="connsiteX0" fmla="*/ 42958 w 569986"/>
              <a:gd name="connsiteY0" fmla="*/ 49095 h 498958"/>
              <a:gd name="connsiteX1" fmla="*/ 508617 w 569986"/>
              <a:gd name="connsiteY1" fmla="*/ 0 h 498958"/>
              <a:gd name="connsiteX2" fmla="*/ 569986 w 569986"/>
              <a:gd name="connsiteY2" fmla="*/ 498958 h 498958"/>
              <a:gd name="connsiteX3" fmla="*/ 0 w 569986"/>
              <a:gd name="connsiteY3" fmla="*/ 357809 h 498958"/>
              <a:gd name="connsiteX4" fmla="*/ 42958 w 569986"/>
              <a:gd name="connsiteY4" fmla="*/ 49095 h 498958"/>
              <a:gd name="connsiteX0" fmla="*/ 42958 w 569986"/>
              <a:gd name="connsiteY0" fmla="*/ 0 h 449863"/>
              <a:gd name="connsiteX1" fmla="*/ 410426 w 569986"/>
              <a:gd name="connsiteY1" fmla="*/ 61370 h 449863"/>
              <a:gd name="connsiteX2" fmla="*/ 569986 w 569986"/>
              <a:gd name="connsiteY2" fmla="*/ 449863 h 449863"/>
              <a:gd name="connsiteX3" fmla="*/ 0 w 569986"/>
              <a:gd name="connsiteY3" fmla="*/ 308714 h 449863"/>
              <a:gd name="connsiteX4" fmla="*/ 42958 w 569986"/>
              <a:gd name="connsiteY4" fmla="*/ 0 h 449863"/>
              <a:gd name="connsiteX0" fmla="*/ 42958 w 569986"/>
              <a:gd name="connsiteY0" fmla="*/ 0 h 449863"/>
              <a:gd name="connsiteX1" fmla="*/ 557712 w 569986"/>
              <a:gd name="connsiteY1" fmla="*/ 55233 h 449863"/>
              <a:gd name="connsiteX2" fmla="*/ 569986 w 569986"/>
              <a:gd name="connsiteY2" fmla="*/ 449863 h 449863"/>
              <a:gd name="connsiteX3" fmla="*/ 0 w 569986"/>
              <a:gd name="connsiteY3" fmla="*/ 308714 h 449863"/>
              <a:gd name="connsiteX4" fmla="*/ 42958 w 569986"/>
              <a:gd name="connsiteY4" fmla="*/ 0 h 44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86" h="449863">
                <a:moveTo>
                  <a:pt x="42958" y="0"/>
                </a:moveTo>
                <a:lnTo>
                  <a:pt x="557712" y="55233"/>
                </a:lnTo>
                <a:lnTo>
                  <a:pt x="569986" y="449863"/>
                </a:lnTo>
                <a:lnTo>
                  <a:pt x="0" y="308714"/>
                </a:lnTo>
                <a:lnTo>
                  <a:pt x="42958"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50000"/>
                  </a:schemeClr>
                </a:solidFill>
              </a:rPr>
              <a:t>5</a:t>
            </a:r>
          </a:p>
        </p:txBody>
      </p:sp>
      <p:sp>
        <p:nvSpPr>
          <p:cNvPr id="14" name="TextBox 13">
            <a:extLst>
              <a:ext uri="{FF2B5EF4-FFF2-40B4-BE49-F238E27FC236}">
                <a16:creationId xmlns:a16="http://schemas.microsoft.com/office/drawing/2014/main" id="{D04BFA90-CD41-C040-A769-E0A31604EC65}"/>
              </a:ext>
            </a:extLst>
          </p:cNvPr>
          <p:cNvSpPr txBox="1"/>
          <p:nvPr/>
        </p:nvSpPr>
        <p:spPr>
          <a:xfrm>
            <a:off x="6862639" y="2413786"/>
            <a:ext cx="2853193" cy="3414781"/>
          </a:xfrm>
          <a:prstGeom prst="rect">
            <a:avLst/>
          </a:prstGeom>
          <a:noFill/>
        </p:spPr>
        <p:txBody>
          <a:bodyPr wrap="square" rtlCol="0" anchor="t">
            <a:spAutoFit/>
          </a:bodyPr>
          <a:lstStyle/>
          <a:p>
            <a:pPr marL="342900" indent="-342900">
              <a:buAutoNum type="arabicPeriod"/>
            </a:pPr>
            <a:r>
              <a:rPr lang="en-US" sz="1750"/>
              <a:t>-&gt; GIPOD-form</a:t>
            </a:r>
            <a:br>
              <a:rPr lang="en-US" sz="1750"/>
            </a:br>
            <a:endParaRPr lang="en-US"/>
          </a:p>
          <a:p>
            <a:pPr marL="342900" indent="-342900">
              <a:buAutoNum type="arabicPeriod"/>
            </a:pPr>
            <a:r>
              <a:rPr lang="en-US" sz="1750"/>
              <a:t>-&gt; </a:t>
            </a:r>
            <a:r>
              <a:rPr lang="en-US" sz="1750" err="1"/>
              <a:t>loket</a:t>
            </a:r>
            <a:r>
              <a:rPr lang="en-US" sz="1750"/>
              <a:t> </a:t>
            </a:r>
            <a:r>
              <a:rPr lang="en-US" sz="1750" err="1"/>
              <a:t>Lochristi</a:t>
            </a:r>
            <a:br>
              <a:rPr lang="en-US" sz="1750"/>
            </a:br>
            <a:endParaRPr lang="en-US"/>
          </a:p>
          <a:p>
            <a:pPr marL="342900" indent="-342900">
              <a:buAutoNum type="arabicPeriod"/>
            </a:pPr>
            <a:r>
              <a:rPr lang="en-US" sz="1750"/>
              <a:t>-&gt; GIPOD-form</a:t>
            </a:r>
            <a:br>
              <a:rPr lang="en-US" sz="1750"/>
            </a:br>
            <a:r>
              <a:rPr lang="en-US" sz="1750"/>
              <a:t>-&gt; </a:t>
            </a:r>
            <a:r>
              <a:rPr lang="en-US" sz="1750" err="1"/>
              <a:t>loket</a:t>
            </a:r>
            <a:r>
              <a:rPr lang="en-US" sz="1750"/>
              <a:t> </a:t>
            </a:r>
            <a:r>
              <a:rPr lang="en-US" sz="1750" err="1"/>
              <a:t>Lochristi</a:t>
            </a:r>
            <a:br>
              <a:rPr lang="en-US" sz="1750"/>
            </a:br>
            <a:endParaRPr lang="en-US"/>
          </a:p>
          <a:p>
            <a:pPr marL="342900" indent="-342900">
              <a:buAutoNum type="arabicPeriod"/>
            </a:pPr>
            <a:r>
              <a:rPr lang="en-US" sz="1750"/>
              <a:t>-&gt; GIPOD-form </a:t>
            </a:r>
            <a:r>
              <a:rPr lang="en-US" sz="1750" b="1"/>
              <a:t>(2X?)</a:t>
            </a:r>
            <a:br>
              <a:rPr lang="en-US" sz="1750"/>
            </a:br>
            <a:endParaRPr lang="en-US"/>
          </a:p>
          <a:p>
            <a:pPr marL="342900" indent="-342900">
              <a:buAutoNum type="arabicPeriod"/>
            </a:pPr>
            <a:r>
              <a:rPr lang="en-US" sz="1750"/>
              <a:t>-&gt; GIPOD-form </a:t>
            </a:r>
            <a:r>
              <a:rPr lang="en-US" sz="1750" b="1"/>
              <a:t>(2X?)</a:t>
            </a:r>
            <a:br>
              <a:rPr lang="en-US" sz="1750"/>
            </a:br>
            <a:r>
              <a:rPr lang="en-US" sz="1750"/>
              <a:t>-&gt; </a:t>
            </a:r>
            <a:r>
              <a:rPr lang="en-US" sz="1750" err="1"/>
              <a:t>loket</a:t>
            </a:r>
            <a:r>
              <a:rPr lang="en-US" sz="1750"/>
              <a:t> </a:t>
            </a:r>
            <a:r>
              <a:rPr lang="en-US" sz="1750" err="1"/>
              <a:t>Lochristi</a:t>
            </a:r>
            <a:br>
              <a:rPr lang="en-US" sz="1750"/>
            </a:br>
            <a:r>
              <a:rPr lang="en-US" sz="1750"/>
              <a:t>-&gt; </a:t>
            </a:r>
            <a:r>
              <a:rPr lang="en-US" sz="1750" err="1"/>
              <a:t>loket</a:t>
            </a:r>
            <a:r>
              <a:rPr lang="en-US" sz="1750"/>
              <a:t> </a:t>
            </a:r>
            <a:r>
              <a:rPr lang="en-US" sz="1750" err="1"/>
              <a:t>Laarne</a:t>
            </a:r>
            <a:endParaRPr lang="en-US" sz="1750"/>
          </a:p>
        </p:txBody>
      </p:sp>
    </p:spTree>
    <p:extLst>
      <p:ext uri="{BB962C8B-B14F-4D97-AF65-F5344CB8AC3E}">
        <p14:creationId xmlns:p14="http://schemas.microsoft.com/office/powerpoint/2010/main" val="178284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31FD48-2681-4F52-819C-BB690BF4E4E1}"/>
              </a:ext>
            </a:extLst>
          </p:cNvPr>
          <p:cNvSpPr>
            <a:spLocks noGrp="1"/>
          </p:cNvSpPr>
          <p:nvPr>
            <p:ph sz="quarter" idx="10"/>
          </p:nvPr>
        </p:nvSpPr>
        <p:spPr>
          <a:xfrm>
            <a:off x="681037" y="1482215"/>
            <a:ext cx="8543925" cy="4992328"/>
          </a:xfrm>
        </p:spPr>
        <p:txBody>
          <a:bodyPr vert="horz" lIns="91440" tIns="45720" rIns="91440" bIns="45720" rtlCol="0" anchor="t">
            <a:normAutofit/>
          </a:bodyPr>
          <a:lstStyle/>
          <a:p>
            <a:pPr marL="0" indent="0">
              <a:buNone/>
            </a:pPr>
            <a:r>
              <a:rPr lang="nl-BE" sz="2000">
                <a:latin typeface="FlandersArtSans-Regular"/>
              </a:rPr>
              <a:t>Sommige gegevens </a:t>
            </a:r>
            <a:r>
              <a:rPr lang="nl-BE" sz="2000" i="1">
                <a:solidFill>
                  <a:schemeClr val="accent1">
                    <a:lumMod val="75000"/>
                  </a:schemeClr>
                </a:solidFill>
                <a:latin typeface="FlandersArtSans-Regular"/>
              </a:rPr>
              <a:t>zijn </a:t>
            </a:r>
            <a:r>
              <a:rPr lang="nl-BE" sz="2000" i="1" err="1">
                <a:solidFill>
                  <a:schemeClr val="accent1">
                    <a:lumMod val="75000"/>
                  </a:schemeClr>
                </a:solidFill>
                <a:latin typeface="FlandersArtSans-Regular"/>
              </a:rPr>
              <a:t>prefilled</a:t>
            </a:r>
            <a:r>
              <a:rPr lang="nl-BE" sz="2000" i="1">
                <a:solidFill>
                  <a:schemeClr val="accent1">
                    <a:lumMod val="75000"/>
                  </a:schemeClr>
                </a:solidFill>
                <a:latin typeface="FlandersArtSans-Regular"/>
              </a:rPr>
              <a:t> en niet aanpasbaar</a:t>
            </a:r>
            <a:r>
              <a:rPr lang="nl-BE" sz="2000">
                <a:latin typeface="FlandersArtSans-Regular"/>
              </a:rPr>
              <a:t>, andere zijn </a:t>
            </a:r>
            <a:r>
              <a:rPr lang="nl-BE" sz="2000" i="1" err="1">
                <a:latin typeface="FlandersArtSans-Regular"/>
              </a:rPr>
              <a:t>prefilled</a:t>
            </a:r>
            <a:r>
              <a:rPr lang="nl-BE" sz="2000" i="1">
                <a:latin typeface="FlandersArtSans-Regular"/>
              </a:rPr>
              <a:t> maar aanpasbaar</a:t>
            </a:r>
            <a:r>
              <a:rPr lang="nl-BE" sz="2000">
                <a:latin typeface="FlandersArtSans-Regular"/>
              </a:rPr>
              <a:t>, andere zijn zelf in te vullen.</a:t>
            </a:r>
          </a:p>
          <a:p>
            <a:pPr marL="0" indent="0">
              <a:buNone/>
            </a:pPr>
            <a:endParaRPr lang="nl-BE" sz="2000" i="1">
              <a:solidFill>
                <a:schemeClr val="bg1">
                  <a:lumMod val="50000"/>
                </a:schemeClr>
              </a:solidFill>
              <a:latin typeface="FlandersArtSans-Regular"/>
            </a:endParaRPr>
          </a:p>
          <a:p>
            <a:r>
              <a:rPr lang="nl-BE" sz="2000" i="1">
                <a:solidFill>
                  <a:schemeClr val="accent1">
                    <a:lumMod val="75000"/>
                  </a:schemeClr>
                </a:solidFill>
                <a:latin typeface="FlandersArtSans-Regular"/>
              </a:rPr>
              <a:t>Dossiernummer van de opdrachtgever.</a:t>
            </a:r>
            <a:endParaRPr lang="nl-BE" sz="2000">
              <a:solidFill>
                <a:schemeClr val="accent1">
                  <a:lumMod val="75000"/>
                </a:schemeClr>
              </a:solidFill>
            </a:endParaRPr>
          </a:p>
          <a:p>
            <a:r>
              <a:rPr lang="nl-BE" sz="2000" i="1">
                <a:solidFill>
                  <a:schemeClr val="accent1">
                    <a:lumMod val="75000"/>
                  </a:schemeClr>
                </a:solidFill>
                <a:latin typeface="FlandersArtSans-Regular"/>
              </a:rPr>
              <a:t>Naam opdrachtgever en contactpersoon opdrachtgever.</a:t>
            </a:r>
          </a:p>
          <a:p>
            <a:endParaRPr lang="nl-BE" sz="2000" i="1">
              <a:solidFill>
                <a:schemeClr val="bg1">
                  <a:lumMod val="50000"/>
                </a:schemeClr>
              </a:solidFill>
              <a:latin typeface="FlandersArtSans-Regular"/>
            </a:endParaRPr>
          </a:p>
          <a:p>
            <a:r>
              <a:rPr lang="nl-BE" sz="2000">
                <a:latin typeface="FlandersArtSans-Regular"/>
              </a:rPr>
              <a:t>Gegevens aannemer:</a:t>
            </a:r>
          </a:p>
          <a:p>
            <a:pPr marL="783590" lvl="1" indent="-326390"/>
            <a:r>
              <a:rPr lang="nl-BE" sz="1800">
                <a:latin typeface="FlandersArtSans-Regular"/>
              </a:rPr>
              <a:t>algemene contactgegevens;</a:t>
            </a:r>
            <a:endParaRPr lang="en-US" sz="1800">
              <a:latin typeface="FlandersArtSans-Regular"/>
            </a:endParaRPr>
          </a:p>
          <a:p>
            <a:pPr marL="783590" lvl="1" indent="-326390"/>
            <a:r>
              <a:rPr lang="nl-BE" sz="1800">
                <a:latin typeface="FlandersArtSans-Regular"/>
              </a:rPr>
              <a:t>contactpersoon voor de aangebrachte signalisatie:</a:t>
            </a:r>
            <a:endParaRPr lang="en-US" sz="1800">
              <a:latin typeface="FlandersArtSans-Regular"/>
            </a:endParaRPr>
          </a:p>
          <a:p>
            <a:pPr lvl="2"/>
            <a:r>
              <a:rPr lang="nl-BE" sz="1600">
                <a:latin typeface="FlandersArtSans-Regular"/>
              </a:rPr>
              <a:t>telefoonnummer dat 24/24 &amp; 7/7 bereikbaar is; </a:t>
            </a:r>
            <a:endParaRPr lang="en-US" sz="1600">
              <a:latin typeface="FlandersArtSans-Regular"/>
            </a:endParaRPr>
          </a:p>
          <a:p>
            <a:pPr marL="783590" lvl="1" indent="-326390"/>
            <a:r>
              <a:rPr lang="nl-BE" sz="1800">
                <a:latin typeface="FlandersArtSans-Regular"/>
              </a:rPr>
              <a:t>werfleider en contactgegevens</a:t>
            </a:r>
            <a:r>
              <a:rPr lang="nl-BE" sz="1700">
                <a:latin typeface="FlandersArtSans-Regular"/>
              </a:rPr>
              <a:t>.</a:t>
            </a:r>
            <a:endParaRPr lang="nl-BE" sz="1700"/>
          </a:p>
          <a:p>
            <a:endParaRPr lang="nl-BE" sz="1800"/>
          </a:p>
          <a:p>
            <a:pPr marL="783590" lvl="1" indent="-326390"/>
            <a:endParaRPr lang="nl-BE" sz="1800"/>
          </a:p>
          <a:p>
            <a:endParaRPr lang="nl-BE" sz="2000"/>
          </a:p>
          <a:p>
            <a:pPr lvl="0"/>
            <a:endParaRPr lang="nl-BE" sz="1800"/>
          </a:p>
        </p:txBody>
      </p:sp>
      <p:sp>
        <p:nvSpPr>
          <p:cNvPr id="3" name="Title 2">
            <a:extLst>
              <a:ext uri="{FF2B5EF4-FFF2-40B4-BE49-F238E27FC236}">
                <a16:creationId xmlns:a16="http://schemas.microsoft.com/office/drawing/2014/main" id="{C2104913-CAFA-4D98-BCA5-90D6B359297D}"/>
              </a:ext>
            </a:extLst>
          </p:cNvPr>
          <p:cNvSpPr>
            <a:spLocks noGrp="1"/>
          </p:cNvSpPr>
          <p:nvPr>
            <p:ph type="title"/>
          </p:nvPr>
        </p:nvSpPr>
        <p:spPr>
          <a:xfrm>
            <a:off x="796448" y="367214"/>
            <a:ext cx="8543925" cy="984352"/>
          </a:xfrm>
        </p:spPr>
        <p:txBody>
          <a:bodyPr/>
          <a:lstStyle/>
          <a:p>
            <a:r>
              <a:rPr lang="en-US">
                <a:latin typeface="FlandersArtSans-Bold"/>
              </a:rPr>
              <a:t>3 A. </a:t>
            </a:r>
            <a:r>
              <a:rPr lang="en-US" err="1">
                <a:latin typeface="FlandersArtSans-Bold"/>
              </a:rPr>
              <a:t>Aannemer</a:t>
            </a:r>
            <a:r>
              <a:rPr lang="en-US">
                <a:latin typeface="FlandersArtSans-Bold"/>
              </a:rPr>
              <a:t> </a:t>
            </a:r>
            <a:r>
              <a:rPr lang="en-US" err="1">
                <a:latin typeface="FlandersArtSans-Bold"/>
              </a:rPr>
              <a:t>vult</a:t>
            </a:r>
            <a:r>
              <a:rPr lang="en-US">
                <a:latin typeface="FlandersArtSans-Bold"/>
              </a:rPr>
              <a:t> </a:t>
            </a:r>
            <a:r>
              <a:rPr lang="en-US" err="1">
                <a:latin typeface="FlandersArtSans-Bold"/>
              </a:rPr>
              <a:t>gegevens</a:t>
            </a:r>
            <a:r>
              <a:rPr lang="en-US">
                <a:latin typeface="FlandersArtSans-Bold"/>
              </a:rPr>
              <a:t> </a:t>
            </a:r>
            <a:r>
              <a:rPr lang="en-US" err="1">
                <a:latin typeface="FlandersArtSans-Bold"/>
              </a:rPr>
              <a:t>aan</a:t>
            </a:r>
            <a:r>
              <a:rPr lang="en-US">
                <a:latin typeface="FlandersArtSans-Bold"/>
              </a:rPr>
              <a:t> in GIPOD-form</a:t>
            </a:r>
            <a:endParaRPr lang="en-US"/>
          </a:p>
        </p:txBody>
      </p:sp>
      <p:sp>
        <p:nvSpPr>
          <p:cNvPr id="4" name="Footer Placeholder 3">
            <a:extLst>
              <a:ext uri="{FF2B5EF4-FFF2-40B4-BE49-F238E27FC236}">
                <a16:creationId xmlns:a16="http://schemas.microsoft.com/office/drawing/2014/main" id="{789A705E-DC28-4D3E-ADA8-9F337E5A534C}"/>
              </a:ext>
            </a:extLst>
          </p:cNvPr>
          <p:cNvSpPr>
            <a:spLocks noGrp="1"/>
          </p:cNvSpPr>
          <p:nvPr>
            <p:ph type="ftr" sz="quarter" idx="3"/>
          </p:nvPr>
        </p:nvSpPr>
        <p:spPr/>
        <p:txBody>
          <a:bodyPr/>
          <a:lstStyle/>
          <a:p>
            <a:r>
              <a:rPr lang="nl-BE" dirty="0">
                <a:solidFill>
                  <a:srgbClr val="FF0000"/>
                </a:solidFill>
              </a:rPr>
              <a:t>GIPOD project – BWG 15 – 14 oktober 2019</a:t>
            </a:r>
          </a:p>
        </p:txBody>
      </p:sp>
    </p:spTree>
    <p:extLst>
      <p:ext uri="{BB962C8B-B14F-4D97-AF65-F5344CB8AC3E}">
        <p14:creationId xmlns:p14="http://schemas.microsoft.com/office/powerpoint/2010/main" val="38944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31FD48-2681-4F52-819C-BB690BF4E4E1}"/>
              </a:ext>
            </a:extLst>
          </p:cNvPr>
          <p:cNvSpPr>
            <a:spLocks noGrp="1"/>
          </p:cNvSpPr>
          <p:nvPr>
            <p:ph sz="quarter" idx="10"/>
          </p:nvPr>
        </p:nvSpPr>
        <p:spPr>
          <a:xfrm>
            <a:off x="681037" y="1282615"/>
            <a:ext cx="8543925" cy="2289068"/>
          </a:xfrm>
        </p:spPr>
        <p:txBody>
          <a:bodyPr vert="horz" lIns="91440" tIns="45720" rIns="91440" bIns="45720" rtlCol="0" anchor="t">
            <a:normAutofit fontScale="92500" lnSpcReduction="10000"/>
          </a:bodyPr>
          <a:lstStyle/>
          <a:p>
            <a:r>
              <a:rPr lang="nl-BE" sz="1800">
                <a:latin typeface="FlandersArtSans-Regular"/>
              </a:rPr>
              <a:t>Gegevens van het GW :</a:t>
            </a:r>
            <a:endParaRPr lang="en-US"/>
          </a:p>
          <a:p>
            <a:pPr marL="783590" lvl="1" indent="-326390"/>
            <a:r>
              <a:rPr lang="nl-BE" sz="1800" i="1">
                <a:solidFill>
                  <a:schemeClr val="accent1">
                    <a:lumMod val="75000"/>
                  </a:schemeClr>
                </a:solidFill>
                <a:latin typeface="FlandersArtSans-Regular"/>
              </a:rPr>
              <a:t>type, ...</a:t>
            </a:r>
            <a:endParaRPr lang="nl-BE" sz="1800" i="1">
              <a:solidFill>
                <a:schemeClr val="accent1">
                  <a:lumMod val="75000"/>
                </a:schemeClr>
              </a:solidFill>
            </a:endParaRPr>
          </a:p>
          <a:p>
            <a:pPr marL="783590" lvl="1" indent="-326390"/>
            <a:r>
              <a:rPr lang="nl-BE" sz="1800" i="1">
                <a:latin typeface="FlandersArtSans-Regular"/>
              </a:rPr>
              <a:t>startd</a:t>
            </a:r>
            <a:r>
              <a:rPr lang="nl-BE" sz="1800" i="1">
                <a:solidFill>
                  <a:schemeClr val="tx1">
                    <a:lumMod val="75000"/>
                  </a:schemeClr>
                </a:solidFill>
                <a:latin typeface="FlandersArtSans-Regular"/>
              </a:rPr>
              <a:t>atum</a:t>
            </a:r>
            <a:r>
              <a:rPr lang="nl-BE" sz="1800" i="1">
                <a:latin typeface="FlandersArtSans-Regular"/>
              </a:rPr>
              <a:t> en duur van de werken; </a:t>
            </a:r>
            <a:r>
              <a:rPr lang="nl-BE" sz="1800" b="1" i="1">
                <a:latin typeface="FlandersArtSans-Regular"/>
              </a:rPr>
              <a:t>(ook de einddatum?)</a:t>
            </a:r>
          </a:p>
          <a:p>
            <a:pPr marL="783590" lvl="1" indent="-326390"/>
            <a:r>
              <a:rPr lang="nl-BE" sz="1800" i="1">
                <a:solidFill>
                  <a:schemeClr val="accent1">
                    <a:lumMod val="75000"/>
                  </a:schemeClr>
                </a:solidFill>
                <a:latin typeface="FlandersArtSans-Regular"/>
              </a:rPr>
              <a:t>grondwerkzone op plan;</a:t>
            </a:r>
          </a:p>
          <a:p>
            <a:pPr marL="783590" lvl="1" indent="-326390"/>
            <a:r>
              <a:rPr lang="nl-BE" sz="1800" i="1">
                <a:latin typeface="FlandersArtSans-Regular"/>
              </a:rPr>
              <a:t>werfzone op plan;</a:t>
            </a:r>
          </a:p>
          <a:p>
            <a:pPr lvl="2"/>
            <a:r>
              <a:rPr lang="nl-BE" sz="1400">
                <a:latin typeface="FlandersArtSans-Regular"/>
              </a:rPr>
              <a:t>omvat alle ruimte die nodig is om de werken uit te voeren;</a:t>
            </a:r>
          </a:p>
          <a:p>
            <a:pPr marL="783590" lvl="1" indent="-326390"/>
            <a:r>
              <a:rPr lang="nl-BE" sz="1800">
                <a:latin typeface="FlandersArtSans-Regular"/>
              </a:rPr>
              <a:t>voorstel voor omleidingsroute indien van toepassing.</a:t>
            </a:r>
          </a:p>
          <a:p>
            <a:pPr lvl="2"/>
            <a:endParaRPr lang="nl-BE" sz="1200"/>
          </a:p>
          <a:p>
            <a:endParaRPr lang="nl-BE" sz="1800"/>
          </a:p>
          <a:p>
            <a:pPr marL="783590" lvl="1" indent="-326390"/>
            <a:endParaRPr lang="nl-BE" sz="1800"/>
          </a:p>
          <a:p>
            <a:pPr lvl="0"/>
            <a:endParaRPr lang="nl-BE" sz="2000"/>
          </a:p>
          <a:p>
            <a:endParaRPr lang="nl-BE" sz="1800"/>
          </a:p>
        </p:txBody>
      </p:sp>
      <p:sp>
        <p:nvSpPr>
          <p:cNvPr id="3" name="Title 2">
            <a:extLst>
              <a:ext uri="{FF2B5EF4-FFF2-40B4-BE49-F238E27FC236}">
                <a16:creationId xmlns:a16="http://schemas.microsoft.com/office/drawing/2014/main" id="{C2104913-CAFA-4D98-BCA5-90D6B359297D}"/>
              </a:ext>
            </a:extLst>
          </p:cNvPr>
          <p:cNvSpPr>
            <a:spLocks noGrp="1"/>
          </p:cNvSpPr>
          <p:nvPr>
            <p:ph type="title"/>
          </p:nvPr>
        </p:nvSpPr>
        <p:spPr>
          <a:xfrm>
            <a:off x="796448" y="367214"/>
            <a:ext cx="8543925" cy="984352"/>
          </a:xfrm>
        </p:spPr>
        <p:txBody>
          <a:bodyPr/>
          <a:lstStyle/>
          <a:p>
            <a:r>
              <a:rPr lang="en-US">
                <a:latin typeface="FlandersArtSans-Bold"/>
              </a:rPr>
              <a:t>3 A. </a:t>
            </a:r>
            <a:r>
              <a:rPr lang="en-US" err="1">
                <a:latin typeface="FlandersArtSans-Bold"/>
              </a:rPr>
              <a:t>Aannemer</a:t>
            </a:r>
            <a:r>
              <a:rPr lang="en-US">
                <a:latin typeface="FlandersArtSans-Bold"/>
              </a:rPr>
              <a:t> </a:t>
            </a:r>
            <a:r>
              <a:rPr lang="en-US" err="1">
                <a:latin typeface="FlandersArtSans-Bold"/>
              </a:rPr>
              <a:t>vult</a:t>
            </a:r>
            <a:r>
              <a:rPr lang="en-US">
                <a:latin typeface="FlandersArtSans-Bold"/>
              </a:rPr>
              <a:t> </a:t>
            </a:r>
            <a:r>
              <a:rPr lang="en-US" err="1">
                <a:latin typeface="FlandersArtSans-Bold"/>
              </a:rPr>
              <a:t>gegevens</a:t>
            </a:r>
            <a:r>
              <a:rPr lang="en-US">
                <a:latin typeface="FlandersArtSans-Bold"/>
              </a:rPr>
              <a:t> </a:t>
            </a:r>
            <a:r>
              <a:rPr lang="en-US" err="1">
                <a:latin typeface="FlandersArtSans-Bold"/>
              </a:rPr>
              <a:t>aan</a:t>
            </a:r>
            <a:r>
              <a:rPr lang="en-US">
                <a:latin typeface="FlandersArtSans-Bold"/>
              </a:rPr>
              <a:t> in GIPOD-form</a:t>
            </a:r>
            <a:endParaRPr lang="en-US"/>
          </a:p>
        </p:txBody>
      </p:sp>
      <p:pic>
        <p:nvPicPr>
          <p:cNvPr id="13" name="Picture 12">
            <a:extLst>
              <a:ext uri="{FF2B5EF4-FFF2-40B4-BE49-F238E27FC236}">
                <a16:creationId xmlns:a16="http://schemas.microsoft.com/office/drawing/2014/main" id="{E997D2CC-DC9E-1142-94FA-AD9DDDDC7783}"/>
              </a:ext>
            </a:extLst>
          </p:cNvPr>
          <p:cNvPicPr>
            <a:picLocks noChangeAspect="1"/>
          </p:cNvPicPr>
          <p:nvPr/>
        </p:nvPicPr>
        <p:blipFill>
          <a:blip r:embed="rId3"/>
          <a:stretch>
            <a:fillRect/>
          </a:stretch>
        </p:blipFill>
        <p:spPr>
          <a:xfrm>
            <a:off x="1232452" y="3691502"/>
            <a:ext cx="7863842" cy="3166497"/>
          </a:xfrm>
          <a:prstGeom prst="rect">
            <a:avLst/>
          </a:prstGeom>
        </p:spPr>
      </p:pic>
      <p:pic>
        <p:nvPicPr>
          <p:cNvPr id="14" name="Picture 13">
            <a:extLst>
              <a:ext uri="{FF2B5EF4-FFF2-40B4-BE49-F238E27FC236}">
                <a16:creationId xmlns:a16="http://schemas.microsoft.com/office/drawing/2014/main" id="{A5397344-E867-924B-AB37-082228095A35}"/>
              </a:ext>
            </a:extLst>
          </p:cNvPr>
          <p:cNvPicPr>
            <a:picLocks noChangeAspect="1"/>
          </p:cNvPicPr>
          <p:nvPr/>
        </p:nvPicPr>
        <p:blipFill>
          <a:blip r:embed="rId4"/>
          <a:stretch>
            <a:fillRect/>
          </a:stretch>
        </p:blipFill>
        <p:spPr>
          <a:xfrm>
            <a:off x="1232452" y="3691503"/>
            <a:ext cx="7863842" cy="3166497"/>
          </a:xfrm>
          <a:prstGeom prst="rect">
            <a:avLst/>
          </a:prstGeom>
        </p:spPr>
      </p:pic>
      <p:pic>
        <p:nvPicPr>
          <p:cNvPr id="15" name="Picture 14">
            <a:extLst>
              <a:ext uri="{FF2B5EF4-FFF2-40B4-BE49-F238E27FC236}">
                <a16:creationId xmlns:a16="http://schemas.microsoft.com/office/drawing/2014/main" id="{F461BC61-800A-4C4B-BA6E-F13E701265D1}"/>
              </a:ext>
            </a:extLst>
          </p:cNvPr>
          <p:cNvPicPr>
            <a:picLocks noChangeAspect="1"/>
          </p:cNvPicPr>
          <p:nvPr/>
        </p:nvPicPr>
        <p:blipFill>
          <a:blip r:embed="rId5"/>
          <a:stretch>
            <a:fillRect/>
          </a:stretch>
        </p:blipFill>
        <p:spPr>
          <a:xfrm>
            <a:off x="1232452" y="3691502"/>
            <a:ext cx="7863842" cy="3166497"/>
          </a:xfrm>
          <a:prstGeom prst="rect">
            <a:avLst/>
          </a:prstGeom>
        </p:spPr>
      </p:pic>
      <p:pic>
        <p:nvPicPr>
          <p:cNvPr id="17" name="Picture 16">
            <a:extLst>
              <a:ext uri="{FF2B5EF4-FFF2-40B4-BE49-F238E27FC236}">
                <a16:creationId xmlns:a16="http://schemas.microsoft.com/office/drawing/2014/main" id="{735533FC-1407-4E46-93ED-1B443B20F2F8}"/>
              </a:ext>
            </a:extLst>
          </p:cNvPr>
          <p:cNvPicPr>
            <a:picLocks noChangeAspect="1"/>
          </p:cNvPicPr>
          <p:nvPr/>
        </p:nvPicPr>
        <p:blipFill>
          <a:blip r:embed="rId6"/>
          <a:stretch>
            <a:fillRect/>
          </a:stretch>
        </p:blipFill>
        <p:spPr>
          <a:xfrm>
            <a:off x="1232452" y="3691503"/>
            <a:ext cx="7863842" cy="3166497"/>
          </a:xfrm>
          <a:prstGeom prst="rect">
            <a:avLst/>
          </a:prstGeom>
        </p:spPr>
      </p:pic>
      <p:sp>
        <p:nvSpPr>
          <p:cNvPr id="4" name="Tijdelijke aanduiding voor voettekst 3">
            <a:extLst>
              <a:ext uri="{FF2B5EF4-FFF2-40B4-BE49-F238E27FC236}">
                <a16:creationId xmlns:a16="http://schemas.microsoft.com/office/drawing/2014/main" id="{427F4E08-1939-40C9-805B-B0DC17EF9E39}"/>
              </a:ext>
            </a:extLst>
          </p:cNvPr>
          <p:cNvSpPr>
            <a:spLocks noGrp="1"/>
          </p:cNvSpPr>
          <p:nvPr>
            <p:ph type="ftr" sz="quarter" idx="3"/>
          </p:nvPr>
        </p:nvSpPr>
        <p:spPr/>
        <p:txBody>
          <a:bodyPr/>
          <a:lstStyle/>
          <a:p>
            <a:r>
              <a:rPr lang="nl-BE" dirty="0">
                <a:solidFill>
                  <a:srgbClr val="FF0000"/>
                </a:solidFill>
              </a:rPr>
              <a:t>GIPOD project – BWG 15 – 14 oktober 2019</a:t>
            </a:r>
          </a:p>
        </p:txBody>
      </p:sp>
    </p:spTree>
    <p:extLst>
      <p:ext uri="{BB962C8B-B14F-4D97-AF65-F5344CB8AC3E}">
        <p14:creationId xmlns:p14="http://schemas.microsoft.com/office/powerpoint/2010/main" val="348771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31FD48-2681-4F52-819C-BB690BF4E4E1}"/>
              </a:ext>
            </a:extLst>
          </p:cNvPr>
          <p:cNvSpPr>
            <a:spLocks noGrp="1"/>
          </p:cNvSpPr>
          <p:nvPr>
            <p:ph sz="quarter" idx="10"/>
          </p:nvPr>
        </p:nvSpPr>
        <p:spPr>
          <a:xfrm>
            <a:off x="681037" y="986589"/>
            <a:ext cx="8543925" cy="5487954"/>
          </a:xfrm>
        </p:spPr>
        <p:txBody>
          <a:bodyPr vert="horz" lIns="91440" tIns="45720" rIns="91440" bIns="45720" rtlCol="0" anchor="t">
            <a:normAutofit/>
          </a:bodyPr>
          <a:lstStyle/>
          <a:p>
            <a:r>
              <a:rPr lang="nl-BE" sz="1800" dirty="0">
                <a:latin typeface="FlandersArtSans-Regular"/>
              </a:rPr>
              <a:t>Signalisatieplan </a:t>
            </a:r>
            <a:r>
              <a:rPr lang="nl-BE" sz="1800" u="sng" dirty="0">
                <a:latin typeface="FlandersArtSans-Regular"/>
              </a:rPr>
              <a:t>in bijlage</a:t>
            </a:r>
            <a:r>
              <a:rPr lang="nl-BE" sz="1800" dirty="0">
                <a:latin typeface="FlandersArtSans-Regular"/>
              </a:rPr>
              <a:t>:</a:t>
            </a:r>
          </a:p>
          <a:p>
            <a:pPr marL="783590" lvl="1" indent="-326390"/>
            <a:r>
              <a:rPr lang="nl-BE" sz="1600" dirty="0">
                <a:latin typeface="FlandersArtSans-Regular"/>
              </a:rPr>
              <a:t>In het geval van werken van categorie 1 en 2 en specifieke werken:</a:t>
            </a:r>
          </a:p>
          <a:p>
            <a:pPr lvl="2"/>
            <a:r>
              <a:rPr lang="nl-BE" sz="1200" dirty="0">
                <a:latin typeface="FlandersArtSans-Regular"/>
              </a:rPr>
              <a:t>Aanduiding van de laad- en loszones? (nodig?)</a:t>
            </a:r>
          </a:p>
          <a:p>
            <a:pPr lvl="2"/>
            <a:r>
              <a:rPr lang="nl-BE" sz="1200" dirty="0">
                <a:latin typeface="FlandersArtSans-Regular"/>
              </a:rPr>
              <a:t>Aanduiding van de stapelruimte op plan? (nodig?)</a:t>
            </a:r>
            <a:endParaRPr lang="nl-BE" sz="1800" dirty="0"/>
          </a:p>
          <a:p>
            <a:r>
              <a:rPr lang="nl-BE" sz="1800" dirty="0">
                <a:solidFill>
                  <a:srgbClr val="FF0000"/>
                </a:solidFill>
                <a:latin typeface="FlandersArtSans-Regular"/>
              </a:rPr>
              <a:t>Andere gegevens nodig die nu in de praktijk gevraagd worden?</a:t>
            </a:r>
          </a:p>
          <a:p>
            <a:pPr lvl="1"/>
            <a:r>
              <a:rPr lang="nl-BE" sz="1800" dirty="0">
                <a:solidFill>
                  <a:srgbClr val="FF0000"/>
                </a:solidFill>
                <a:latin typeface="FlandersArtSans-Regular"/>
              </a:rPr>
              <a:t>Beslissing om eenvoudig te houden in GIPOD formulier</a:t>
            </a:r>
          </a:p>
          <a:p>
            <a:pPr lvl="1"/>
            <a:r>
              <a:rPr lang="nl-BE" sz="1800" dirty="0">
                <a:solidFill>
                  <a:srgbClr val="FF0000"/>
                </a:solidFill>
                <a:latin typeface="FlandersArtSans-Regular"/>
              </a:rPr>
              <a:t>Andere gegevens Code Nuts</a:t>
            </a:r>
          </a:p>
          <a:p>
            <a:pPr lvl="2"/>
            <a:r>
              <a:rPr lang="nl-BE" sz="1400" dirty="0">
                <a:solidFill>
                  <a:srgbClr val="FF0000"/>
                </a:solidFill>
                <a:latin typeface="FlandersArtSans-Regular"/>
              </a:rPr>
              <a:t>In bijlage?</a:t>
            </a:r>
          </a:p>
          <a:p>
            <a:pPr marL="783590" lvl="1" indent="-326390"/>
            <a:endParaRPr lang="nl-BE" sz="1800" dirty="0"/>
          </a:p>
          <a:p>
            <a:pPr lvl="0"/>
            <a:endParaRPr lang="nl-BE" sz="2000" dirty="0"/>
          </a:p>
          <a:p>
            <a:pPr lvl="0"/>
            <a:endParaRPr lang="nl-BE" sz="1800" dirty="0"/>
          </a:p>
        </p:txBody>
      </p:sp>
      <p:sp>
        <p:nvSpPr>
          <p:cNvPr id="3" name="Title 2">
            <a:extLst>
              <a:ext uri="{FF2B5EF4-FFF2-40B4-BE49-F238E27FC236}">
                <a16:creationId xmlns:a16="http://schemas.microsoft.com/office/drawing/2014/main" id="{C2104913-CAFA-4D98-BCA5-90D6B359297D}"/>
              </a:ext>
            </a:extLst>
          </p:cNvPr>
          <p:cNvSpPr>
            <a:spLocks noGrp="1"/>
          </p:cNvSpPr>
          <p:nvPr>
            <p:ph type="title"/>
          </p:nvPr>
        </p:nvSpPr>
        <p:spPr>
          <a:xfrm>
            <a:off x="796448" y="367214"/>
            <a:ext cx="8543925" cy="984352"/>
          </a:xfrm>
        </p:spPr>
        <p:txBody>
          <a:bodyPr/>
          <a:lstStyle/>
          <a:p>
            <a:r>
              <a:rPr lang="en-US">
                <a:latin typeface="FlandersArtSans-Bold"/>
              </a:rPr>
              <a:t>3 A.  </a:t>
            </a:r>
            <a:r>
              <a:rPr lang="en-US" err="1">
                <a:latin typeface="FlandersArtSans-Bold"/>
              </a:rPr>
              <a:t>Vragen</a:t>
            </a:r>
            <a:endParaRPr lang="en-US"/>
          </a:p>
        </p:txBody>
      </p:sp>
      <p:sp>
        <p:nvSpPr>
          <p:cNvPr id="4" name="Footer Placeholder 3">
            <a:extLst>
              <a:ext uri="{FF2B5EF4-FFF2-40B4-BE49-F238E27FC236}">
                <a16:creationId xmlns:a16="http://schemas.microsoft.com/office/drawing/2014/main" id="{789A705E-DC28-4D3E-ADA8-9F337E5A534C}"/>
              </a:ext>
            </a:extLst>
          </p:cNvPr>
          <p:cNvSpPr>
            <a:spLocks noGrp="1"/>
          </p:cNvSpPr>
          <p:nvPr>
            <p:ph type="ftr" sz="quarter" idx="3"/>
          </p:nvPr>
        </p:nvSpPr>
        <p:spPr/>
        <p:txBody>
          <a:bodyPr/>
          <a:lstStyle/>
          <a:p>
            <a:r>
              <a:rPr lang="nl-BE"/>
              <a:t>GIPOD project – BWG 15 – 14 oktober 2019</a:t>
            </a:r>
          </a:p>
        </p:txBody>
      </p:sp>
    </p:spTree>
    <p:extLst>
      <p:ext uri="{BB962C8B-B14F-4D97-AF65-F5344CB8AC3E}">
        <p14:creationId xmlns:p14="http://schemas.microsoft.com/office/powerpoint/2010/main" val="94177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31FD48-2681-4F52-819C-BB690BF4E4E1}"/>
              </a:ext>
            </a:extLst>
          </p:cNvPr>
          <p:cNvSpPr>
            <a:spLocks noGrp="1"/>
          </p:cNvSpPr>
          <p:nvPr>
            <p:ph sz="quarter" idx="10"/>
          </p:nvPr>
        </p:nvSpPr>
        <p:spPr>
          <a:xfrm>
            <a:off x="681037" y="1482215"/>
            <a:ext cx="8543925" cy="4992328"/>
          </a:xfrm>
        </p:spPr>
        <p:txBody>
          <a:bodyPr vert="horz" lIns="91440" tIns="45720" rIns="91440" bIns="45720" rtlCol="0" anchor="t">
            <a:normAutofit/>
          </a:bodyPr>
          <a:lstStyle/>
          <a:p>
            <a:pPr marL="285750" indent="-285750"/>
            <a:r>
              <a:rPr lang="nl-BE" sz="2000">
                <a:latin typeface="FlandersArtSans-Regular"/>
              </a:rPr>
              <a:t>Via GIPOD-ID wordt deel van aanvraag </a:t>
            </a:r>
            <a:r>
              <a:rPr lang="nl-BE" sz="2000" err="1">
                <a:latin typeface="FlandersArtSans-Regular"/>
              </a:rPr>
              <a:t>prefilled</a:t>
            </a:r>
            <a:r>
              <a:rPr lang="nl-BE" sz="2000">
                <a:latin typeface="FlandersArtSans-Regular"/>
              </a:rPr>
              <a:t>.</a:t>
            </a:r>
            <a:endParaRPr lang="en-US" sz="2000"/>
          </a:p>
          <a:p>
            <a:pPr marL="285750" indent="-285750"/>
            <a:r>
              <a:rPr lang="nl-BE" sz="2000">
                <a:solidFill>
                  <a:srgbClr val="373636"/>
                </a:solidFill>
                <a:latin typeface="FlandersArtSans-Regular"/>
              </a:rPr>
              <a:t>Minimaal zelfde gegevens als die in GIPOD-form</a:t>
            </a:r>
          </a:p>
          <a:p>
            <a:pPr marL="285750" indent="-285750"/>
            <a:r>
              <a:rPr lang="nl-BE" sz="2000">
                <a:solidFill>
                  <a:srgbClr val="373636"/>
                </a:solidFill>
                <a:latin typeface="FlandersArtSans-Regular"/>
              </a:rPr>
              <a:t>Uitbreiding met gegevens die die stad of gemeente wil (bv voetgangers en/of fietserscorridor)</a:t>
            </a:r>
          </a:p>
          <a:p>
            <a:pPr marL="285750" indent="-285750"/>
            <a:endParaRPr lang="nl-BE" sz="2000">
              <a:solidFill>
                <a:srgbClr val="373636"/>
              </a:solidFill>
            </a:endParaRPr>
          </a:p>
          <a:p>
            <a:pPr marL="285750" indent="-285750"/>
            <a:r>
              <a:rPr lang="nl-BE" sz="2000">
                <a:solidFill>
                  <a:srgbClr val="373636"/>
                </a:solidFill>
                <a:latin typeface="FlandersArtSans-Regular"/>
              </a:rPr>
              <a:t>Loket moet minimale gegevens syncen met GIPOD na aanvraag.</a:t>
            </a:r>
            <a:endParaRPr lang="nl-BE" sz="2000">
              <a:solidFill>
                <a:srgbClr val="373636"/>
              </a:solidFill>
            </a:endParaRPr>
          </a:p>
          <a:p>
            <a:pPr marL="783590" lvl="1" indent="-326390"/>
            <a:r>
              <a:rPr lang="nl-BE" sz="1800">
                <a:solidFill>
                  <a:srgbClr val="373636"/>
                </a:solidFill>
                <a:latin typeface="FlandersArtSans-Regular"/>
              </a:rPr>
              <a:t>Status aanvraag: Aangevraagd.</a:t>
            </a:r>
            <a:endParaRPr lang="nl-BE" sz="1800">
              <a:solidFill>
                <a:srgbClr val="373636"/>
              </a:solidFill>
            </a:endParaRPr>
          </a:p>
          <a:p>
            <a:pPr marL="285750" indent="-285750"/>
            <a:endParaRPr lang="nl-BE" sz="1800">
              <a:solidFill>
                <a:srgbClr val="373636"/>
              </a:solidFill>
            </a:endParaRPr>
          </a:p>
          <a:p>
            <a:endParaRPr lang="nl-BE" sz="1800">
              <a:solidFill>
                <a:srgbClr val="373636"/>
              </a:solidFill>
            </a:endParaRPr>
          </a:p>
        </p:txBody>
      </p:sp>
      <p:sp>
        <p:nvSpPr>
          <p:cNvPr id="3" name="Title 2">
            <a:extLst>
              <a:ext uri="{FF2B5EF4-FFF2-40B4-BE49-F238E27FC236}">
                <a16:creationId xmlns:a16="http://schemas.microsoft.com/office/drawing/2014/main" id="{C2104913-CAFA-4D98-BCA5-90D6B359297D}"/>
              </a:ext>
            </a:extLst>
          </p:cNvPr>
          <p:cNvSpPr>
            <a:spLocks noGrp="1"/>
          </p:cNvSpPr>
          <p:nvPr>
            <p:ph type="title"/>
          </p:nvPr>
        </p:nvSpPr>
        <p:spPr>
          <a:xfrm>
            <a:off x="796448" y="367214"/>
            <a:ext cx="8068507" cy="984352"/>
          </a:xfrm>
        </p:spPr>
        <p:txBody>
          <a:bodyPr/>
          <a:lstStyle/>
          <a:p>
            <a:r>
              <a:rPr lang="en-US">
                <a:latin typeface="FlandersArtSans-Bold"/>
              </a:rPr>
              <a:t>3 B. </a:t>
            </a:r>
            <a:r>
              <a:rPr lang="en-US" err="1">
                <a:latin typeface="FlandersArtSans-Bold"/>
              </a:rPr>
              <a:t>Aannemer</a:t>
            </a:r>
            <a:r>
              <a:rPr lang="en-US">
                <a:latin typeface="FlandersArtSans-Bold"/>
              </a:rPr>
              <a:t> </a:t>
            </a:r>
            <a:r>
              <a:rPr lang="en-US" err="1">
                <a:latin typeface="FlandersArtSans-Bold"/>
              </a:rPr>
              <a:t>vult</a:t>
            </a:r>
            <a:r>
              <a:rPr lang="en-US">
                <a:latin typeface="FlandersArtSans-Bold"/>
              </a:rPr>
              <a:t> </a:t>
            </a:r>
            <a:r>
              <a:rPr lang="en-US" err="1">
                <a:latin typeface="FlandersArtSans-Bold"/>
              </a:rPr>
              <a:t>gegevens</a:t>
            </a:r>
            <a:r>
              <a:rPr lang="en-US">
                <a:latin typeface="FlandersArtSans-Bold"/>
              </a:rPr>
              <a:t> </a:t>
            </a:r>
            <a:r>
              <a:rPr lang="en-US" err="1">
                <a:latin typeface="FlandersArtSans-Bold"/>
              </a:rPr>
              <a:t>aan</a:t>
            </a:r>
            <a:r>
              <a:rPr lang="en-US">
                <a:latin typeface="FlandersArtSans-Bold"/>
              </a:rPr>
              <a:t> in digitaal loket van stad of gemeente</a:t>
            </a:r>
            <a:endParaRPr lang="en-US"/>
          </a:p>
        </p:txBody>
      </p:sp>
      <p:sp>
        <p:nvSpPr>
          <p:cNvPr id="4" name="Footer Placeholder 3">
            <a:extLst>
              <a:ext uri="{FF2B5EF4-FFF2-40B4-BE49-F238E27FC236}">
                <a16:creationId xmlns:a16="http://schemas.microsoft.com/office/drawing/2014/main" id="{789A705E-DC28-4D3E-ADA8-9F337E5A534C}"/>
              </a:ext>
            </a:extLst>
          </p:cNvPr>
          <p:cNvSpPr>
            <a:spLocks noGrp="1"/>
          </p:cNvSpPr>
          <p:nvPr>
            <p:ph type="ftr" sz="quarter" idx="3"/>
          </p:nvPr>
        </p:nvSpPr>
        <p:spPr/>
        <p:txBody>
          <a:bodyPr/>
          <a:lstStyle/>
          <a:p>
            <a:r>
              <a:rPr lang="nl-BE"/>
              <a:t>GIPOD project – BWG 15 – 14 oktober 2019</a:t>
            </a:r>
          </a:p>
        </p:txBody>
      </p:sp>
    </p:spTree>
    <p:extLst>
      <p:ext uri="{BB962C8B-B14F-4D97-AF65-F5344CB8AC3E}">
        <p14:creationId xmlns:p14="http://schemas.microsoft.com/office/powerpoint/2010/main" val="1701001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31FD48-2681-4F52-819C-BB690BF4E4E1}"/>
              </a:ext>
            </a:extLst>
          </p:cNvPr>
          <p:cNvSpPr>
            <a:spLocks noGrp="1"/>
          </p:cNvSpPr>
          <p:nvPr>
            <p:ph sz="quarter" idx="10"/>
          </p:nvPr>
        </p:nvSpPr>
        <p:spPr>
          <a:xfrm>
            <a:off x="681037" y="1482215"/>
            <a:ext cx="8543925" cy="4992328"/>
          </a:xfrm>
        </p:spPr>
        <p:txBody>
          <a:bodyPr vert="horz" lIns="91440" tIns="45720" rIns="91440" bIns="45720" rtlCol="0" anchor="t">
            <a:normAutofit/>
          </a:bodyPr>
          <a:lstStyle/>
          <a:p>
            <a:r>
              <a:rPr lang="nl-BE" sz="1800" dirty="0">
                <a:latin typeface="FlandersArtSans-Regular"/>
              </a:rPr>
              <a:t>Op basis van gegevens uit aanvraag zal gemeente in GIPOD of</a:t>
            </a:r>
            <a:r>
              <a:rPr lang="nl-BE" sz="1800" dirty="0">
                <a:solidFill>
                  <a:schemeClr val="tx1">
                    <a:lumMod val="75000"/>
                  </a:schemeClr>
                </a:solidFill>
                <a:latin typeface="FlandersArtSans-Regular"/>
              </a:rPr>
              <a:t> in eigen tool</a:t>
            </a:r>
            <a:r>
              <a:rPr lang="nl-BE" sz="1800" dirty="0">
                <a:solidFill>
                  <a:schemeClr val="bg1">
                    <a:lumMod val="50000"/>
                  </a:schemeClr>
                </a:solidFill>
                <a:latin typeface="FlandersArtSans-Regular"/>
              </a:rPr>
              <a:t> </a:t>
            </a:r>
            <a:r>
              <a:rPr lang="nl-BE" sz="1800" dirty="0">
                <a:latin typeface="FlandersArtSans-Regular"/>
              </a:rPr>
              <a:t>(sync met GIPOD):</a:t>
            </a:r>
            <a:endParaRPr lang="en-US" dirty="0"/>
          </a:p>
          <a:p>
            <a:pPr marL="783590" lvl="1" indent="-326390"/>
            <a:r>
              <a:rPr lang="nl-BE" sz="1800" dirty="0">
                <a:latin typeface="FlandersArtSans-Regular"/>
              </a:rPr>
              <a:t>Eventueel werfzone aanpassen;</a:t>
            </a:r>
          </a:p>
          <a:p>
            <a:pPr marL="783590" lvl="1" indent="-326390"/>
            <a:r>
              <a:rPr lang="nl-BE" sz="1800" dirty="0">
                <a:latin typeface="FlandersArtSans-Regular"/>
              </a:rPr>
              <a:t>Hinder ingeven: wie ondervindt waar welke hinder?</a:t>
            </a:r>
            <a:endParaRPr lang="nl-BE" sz="1800" dirty="0"/>
          </a:p>
          <a:p>
            <a:pPr lvl="2"/>
            <a:r>
              <a:rPr lang="nl-BE" sz="1400" dirty="0">
                <a:latin typeface="FlandersArtSans-Regular"/>
              </a:rPr>
              <a:t>Op basis van werfzone;</a:t>
            </a:r>
          </a:p>
          <a:p>
            <a:pPr lvl="2"/>
            <a:r>
              <a:rPr lang="nl-BE" sz="1400" dirty="0">
                <a:latin typeface="FlandersArtSans-Regular"/>
              </a:rPr>
              <a:t>En/of zone intekenen.</a:t>
            </a:r>
          </a:p>
          <a:p>
            <a:pPr marL="783590" lvl="1" indent="-326390"/>
            <a:r>
              <a:rPr lang="nl-BE" sz="1800" dirty="0">
                <a:latin typeface="FlandersArtSans-Regular"/>
              </a:rPr>
              <a:t>Omleiding aanvaarden of aanpassen.</a:t>
            </a:r>
            <a:endParaRPr lang="nl-BE" sz="1800" dirty="0"/>
          </a:p>
          <a:p>
            <a:pPr marL="783590" lvl="1" indent="-326390"/>
            <a:r>
              <a:rPr lang="nl-BE" sz="1800" dirty="0">
                <a:solidFill>
                  <a:schemeClr val="bg1">
                    <a:lumMod val="65000"/>
                  </a:schemeClr>
                </a:solidFill>
                <a:latin typeface="FlandersArtSans-Regular"/>
              </a:rPr>
              <a:t>Advies vragen aan:</a:t>
            </a:r>
            <a:endParaRPr lang="nl-BE" sz="2000" dirty="0">
              <a:solidFill>
                <a:schemeClr val="bg1">
                  <a:lumMod val="65000"/>
                </a:schemeClr>
              </a:solidFill>
              <a:latin typeface="FlandersArtSans-Regular"/>
            </a:endParaRPr>
          </a:p>
          <a:p>
            <a:pPr lvl="2"/>
            <a:r>
              <a:rPr lang="nl-BE" sz="1400" dirty="0">
                <a:latin typeface="FlandersArtSans-Regular"/>
              </a:rPr>
              <a:t>De Lijn via GIPOD-platform; (Na R1)</a:t>
            </a:r>
          </a:p>
          <a:p>
            <a:pPr lvl="2"/>
            <a:r>
              <a:rPr lang="nl-BE" sz="1400" dirty="0">
                <a:solidFill>
                  <a:schemeClr val="bg1">
                    <a:lumMod val="65000"/>
                  </a:schemeClr>
                </a:solidFill>
                <a:latin typeface="FlandersArtSans-Regular"/>
              </a:rPr>
              <a:t>Politie, brandweer en andere hulpdiensten;</a:t>
            </a:r>
          </a:p>
          <a:p>
            <a:pPr lvl="2"/>
            <a:r>
              <a:rPr lang="nl-BE" sz="1400" dirty="0" err="1">
                <a:solidFill>
                  <a:schemeClr val="bg1">
                    <a:lumMod val="65000"/>
                  </a:schemeClr>
                </a:solidFill>
                <a:latin typeface="FlandersArtSans-Regular"/>
              </a:rPr>
              <a:t>Afvalophaling</a:t>
            </a:r>
            <a:r>
              <a:rPr lang="nl-BE" sz="1400" dirty="0">
                <a:solidFill>
                  <a:schemeClr val="bg1">
                    <a:lumMod val="65000"/>
                  </a:schemeClr>
                </a:solidFill>
                <a:latin typeface="FlandersArtSans-Regular"/>
              </a:rPr>
              <a:t>;</a:t>
            </a:r>
            <a:endParaRPr lang="nl-BE" sz="1400" dirty="0">
              <a:solidFill>
                <a:schemeClr val="bg1">
                  <a:lumMod val="65000"/>
                </a:schemeClr>
              </a:solidFill>
            </a:endParaRPr>
          </a:p>
          <a:p>
            <a:pPr lvl="2"/>
            <a:r>
              <a:rPr lang="nl-BE" sz="1400" dirty="0">
                <a:solidFill>
                  <a:schemeClr val="bg1">
                    <a:lumMod val="65000"/>
                  </a:schemeClr>
                </a:solidFill>
                <a:latin typeface="FlandersArtSans-Regular"/>
              </a:rPr>
              <a:t>…</a:t>
            </a:r>
          </a:p>
          <a:p>
            <a:pPr marL="783590" lvl="1" indent="-326390"/>
            <a:r>
              <a:rPr lang="nl-BE" sz="1800" dirty="0">
                <a:solidFill>
                  <a:schemeClr val="bg1">
                    <a:lumMod val="65000"/>
                  </a:schemeClr>
                </a:solidFill>
                <a:latin typeface="FlandersArtSans-Regular"/>
              </a:rPr>
              <a:t>De vergunning beoordelen.</a:t>
            </a:r>
          </a:p>
        </p:txBody>
      </p:sp>
      <p:sp>
        <p:nvSpPr>
          <p:cNvPr id="3" name="Title 2">
            <a:extLst>
              <a:ext uri="{FF2B5EF4-FFF2-40B4-BE49-F238E27FC236}">
                <a16:creationId xmlns:a16="http://schemas.microsoft.com/office/drawing/2014/main" id="{C2104913-CAFA-4D98-BCA5-90D6B359297D}"/>
              </a:ext>
            </a:extLst>
          </p:cNvPr>
          <p:cNvSpPr>
            <a:spLocks noGrp="1"/>
          </p:cNvSpPr>
          <p:nvPr>
            <p:ph type="title"/>
          </p:nvPr>
        </p:nvSpPr>
        <p:spPr>
          <a:xfrm>
            <a:off x="796448" y="367214"/>
            <a:ext cx="8543925" cy="984352"/>
          </a:xfrm>
        </p:spPr>
        <p:txBody>
          <a:bodyPr/>
          <a:lstStyle/>
          <a:p>
            <a:r>
              <a:rPr lang="en-US">
                <a:latin typeface="FlandersArtSans-Bold"/>
              </a:rPr>
              <a:t>4. </a:t>
            </a:r>
            <a:r>
              <a:rPr lang="en-US" err="1">
                <a:latin typeface="FlandersArtSans-Bold"/>
              </a:rPr>
              <a:t>Gemeente</a:t>
            </a:r>
            <a:r>
              <a:rPr lang="en-US">
                <a:latin typeface="FlandersArtSans-Bold"/>
              </a:rPr>
              <a:t> </a:t>
            </a:r>
            <a:r>
              <a:rPr lang="en-US" err="1">
                <a:latin typeface="FlandersArtSans-Bold"/>
              </a:rPr>
              <a:t>verwerkt</a:t>
            </a:r>
            <a:r>
              <a:rPr lang="en-US">
                <a:latin typeface="FlandersArtSans-Bold"/>
              </a:rPr>
              <a:t> de </a:t>
            </a:r>
            <a:r>
              <a:rPr lang="en-US" err="1">
                <a:latin typeface="FlandersArtSans-Bold"/>
              </a:rPr>
              <a:t>aanvraag</a:t>
            </a:r>
            <a:endParaRPr lang="en-US"/>
          </a:p>
        </p:txBody>
      </p:sp>
      <p:sp>
        <p:nvSpPr>
          <p:cNvPr id="4" name="Footer Placeholder 3">
            <a:extLst>
              <a:ext uri="{FF2B5EF4-FFF2-40B4-BE49-F238E27FC236}">
                <a16:creationId xmlns:a16="http://schemas.microsoft.com/office/drawing/2014/main" id="{789A705E-DC28-4D3E-ADA8-9F337E5A534C}"/>
              </a:ext>
            </a:extLst>
          </p:cNvPr>
          <p:cNvSpPr>
            <a:spLocks noGrp="1"/>
          </p:cNvSpPr>
          <p:nvPr>
            <p:ph type="ftr" sz="quarter" idx="3"/>
          </p:nvPr>
        </p:nvSpPr>
        <p:spPr/>
        <p:txBody>
          <a:bodyPr/>
          <a:lstStyle/>
          <a:p>
            <a:r>
              <a:rPr lang="nl-BE" dirty="0">
                <a:solidFill>
                  <a:srgbClr val="FF0000"/>
                </a:solidFill>
              </a:rPr>
              <a:t>GIPOD project – BWG 15 – 14 oktober 2019</a:t>
            </a:r>
          </a:p>
        </p:txBody>
      </p:sp>
    </p:spTree>
    <p:extLst>
      <p:ext uri="{BB962C8B-B14F-4D97-AF65-F5344CB8AC3E}">
        <p14:creationId xmlns:p14="http://schemas.microsoft.com/office/powerpoint/2010/main" val="195289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8" y="1482215"/>
            <a:ext cx="8638453" cy="4992328"/>
          </a:xfrm>
        </p:spPr>
        <p:txBody>
          <a:bodyPr vert="horz" lIns="91440" tIns="45720" rIns="91440" bIns="45720" rtlCol="0" anchor="t">
            <a:normAutofit/>
          </a:bodyPr>
          <a:lstStyle/>
          <a:p>
            <a:r>
              <a:rPr lang="nl-BE" dirty="0">
                <a:latin typeface="FlandersArtSans-Regular"/>
              </a:rPr>
              <a:t>Algemene opmerkingen</a:t>
            </a:r>
          </a:p>
          <a:p>
            <a:pPr lvl="1" fontAlgn="ctr"/>
            <a:r>
              <a:rPr lang="nl-BE" sz="2000" dirty="0"/>
              <a:t>Stukken gekopieerd uit definitiedocument</a:t>
            </a:r>
          </a:p>
          <a:p>
            <a:pPr lvl="2"/>
            <a:r>
              <a:rPr lang="nl-BE" sz="1800" dirty="0">
                <a:latin typeface="FlandersArtSans-Regular"/>
              </a:rPr>
              <a:t>Op vraag toegevoegd om 1 overzicht te hebben</a:t>
            </a:r>
          </a:p>
          <a:p>
            <a:pPr lvl="1"/>
            <a:r>
              <a:rPr lang="nl-BE" sz="2000" dirty="0">
                <a:latin typeface="FlandersArtSans-Regular"/>
              </a:rPr>
              <a:t>Link naar </a:t>
            </a:r>
            <a:r>
              <a:rPr lang="nl-BE" sz="2000" dirty="0" err="1">
                <a:latin typeface="FlandersArtSans-Regular"/>
              </a:rPr>
              <a:t>confluence</a:t>
            </a:r>
            <a:r>
              <a:rPr lang="nl-BE" sz="2000" dirty="0">
                <a:latin typeface="FlandersArtSans-Regular"/>
              </a:rPr>
              <a:t> vermijden</a:t>
            </a:r>
          </a:p>
          <a:p>
            <a:pPr lvl="2"/>
            <a:r>
              <a:rPr lang="nl-BE" sz="1800" dirty="0">
                <a:latin typeface="FlandersArtSans-Regular"/>
              </a:rPr>
              <a:t>Informatie veranderd dus kan niet mee goedgekeurd worden</a:t>
            </a:r>
          </a:p>
          <a:p>
            <a:pPr lvl="2"/>
            <a:r>
              <a:rPr lang="nl-BE" sz="1800" dirty="0">
                <a:latin typeface="FlandersArtSans-Regular"/>
              </a:rPr>
              <a:t>Hoofdstuk documentatie weglaten</a:t>
            </a:r>
          </a:p>
          <a:p>
            <a:pPr lvl="1"/>
            <a:r>
              <a:rPr lang="nl-BE" sz="2000" dirty="0">
                <a:latin typeface="FlandersArtSans-Regular"/>
              </a:rPr>
              <a:t>Overzicht van types/subtypes/specificaties bij grondwerk</a:t>
            </a:r>
          </a:p>
          <a:p>
            <a:pPr lvl="2"/>
            <a:r>
              <a:rPr lang="nl-BE" sz="1800" dirty="0">
                <a:latin typeface="FlandersArtSans-Regular"/>
              </a:rPr>
              <a:t>wordt toegevoegd</a:t>
            </a:r>
          </a:p>
          <a:p>
            <a:pPr lvl="1" fontAlgn="ctr"/>
            <a:r>
              <a:rPr lang="nl-BE" sz="2000" dirty="0"/>
              <a:t>Welke velden beschikbaar bij 'vraag voor werken'? Welke zijn voor-ingevuld? Welke zijn bijkomend? Wat zijn de verplichte velden?</a:t>
            </a:r>
          </a:p>
          <a:p>
            <a:pPr lvl="2" fontAlgn="ctr"/>
            <a:r>
              <a:rPr lang="nl-BE" sz="1800" dirty="0"/>
              <a:t>analyse te maken op basis Code Nuts, zie inhoudelijk hoofdstuk</a:t>
            </a:r>
          </a:p>
          <a:p>
            <a:pPr marL="914400" lvl="2" indent="0" fontAlgn="ctr">
              <a:buNone/>
            </a:pPr>
            <a:endParaRPr lang="nl-BE" sz="1800" dirty="0"/>
          </a:p>
          <a:p>
            <a:pPr lvl="2"/>
            <a:endParaRPr lang="nl-BE" sz="1800" dirty="0">
              <a:latin typeface="FlandersArtSans-Regular"/>
            </a:endParaRP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 overzichtsdocument</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216873" y="6545316"/>
            <a:ext cx="203548" cy="261610"/>
          </a:xfrm>
        </p:spPr>
        <p:txBody>
          <a:bodyPr/>
          <a:lstStyle/>
          <a:p>
            <a:fld id="{C9C406F6-A053-43CA-AEC8-FA3EEE83A3FB}" type="slidenum">
              <a:rPr lang="nl-BE" smtClean="0"/>
              <a:pPr/>
              <a:t>6</a:t>
            </a:fld>
            <a:endParaRPr lang="nl-BE"/>
          </a:p>
        </p:txBody>
      </p:sp>
    </p:spTree>
    <p:extLst>
      <p:ext uri="{BB962C8B-B14F-4D97-AF65-F5344CB8AC3E}">
        <p14:creationId xmlns:p14="http://schemas.microsoft.com/office/powerpoint/2010/main" val="1592133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31FD48-2681-4F52-819C-BB690BF4E4E1}"/>
              </a:ext>
            </a:extLst>
          </p:cNvPr>
          <p:cNvSpPr>
            <a:spLocks noGrp="1"/>
          </p:cNvSpPr>
          <p:nvPr>
            <p:ph sz="quarter" idx="10"/>
          </p:nvPr>
        </p:nvSpPr>
        <p:spPr>
          <a:xfrm>
            <a:off x="681037" y="1482215"/>
            <a:ext cx="8543925" cy="4992328"/>
          </a:xfrm>
        </p:spPr>
        <p:txBody>
          <a:bodyPr vert="horz" lIns="91440" tIns="45720" rIns="91440" bIns="45720" rtlCol="0" anchor="t">
            <a:normAutofit/>
          </a:bodyPr>
          <a:lstStyle/>
          <a:p>
            <a:r>
              <a:rPr lang="nl-BE" sz="2000" dirty="0">
                <a:solidFill>
                  <a:schemeClr val="bg1">
                    <a:lumMod val="65000"/>
                  </a:schemeClr>
                </a:solidFill>
                <a:latin typeface="FlandersArtSans-Regular"/>
              </a:rPr>
              <a:t>Vergunning wordt administratief bekrachtigd;</a:t>
            </a:r>
          </a:p>
          <a:p>
            <a:r>
              <a:rPr lang="nl-BE" sz="2000" dirty="0">
                <a:solidFill>
                  <a:schemeClr val="bg1">
                    <a:lumMod val="65000"/>
                  </a:schemeClr>
                </a:solidFill>
                <a:latin typeface="FlandersArtSans-Regular"/>
              </a:rPr>
              <a:t>Vergunning wordt bezorgd aan aanvrager;</a:t>
            </a:r>
          </a:p>
          <a:p>
            <a:r>
              <a:rPr lang="nl-BE" sz="2000" dirty="0">
                <a:latin typeface="FlandersArtSans-Regular"/>
              </a:rPr>
              <a:t>Gemeente updatet gegevens van aanvraag in GIPOD (via GIPOD UI </a:t>
            </a:r>
            <a:r>
              <a:rPr lang="nl-BE" sz="2000" dirty="0">
                <a:solidFill>
                  <a:schemeClr val="tx1">
                    <a:lumMod val="75000"/>
                  </a:schemeClr>
                </a:solidFill>
                <a:latin typeface="FlandersArtSans-Regular"/>
              </a:rPr>
              <a:t>of eigen tool): </a:t>
            </a:r>
          </a:p>
          <a:p>
            <a:pPr marL="783590" lvl="1" indent="-326390"/>
            <a:r>
              <a:rPr lang="nl-BE" sz="2000" dirty="0">
                <a:latin typeface="FlandersArtSans-Regular"/>
              </a:rPr>
              <a:t>Status vergunning (eindstatus)</a:t>
            </a:r>
            <a:endParaRPr lang="nl-BE" dirty="0">
              <a:latin typeface="FlandersArtSans-Regular"/>
            </a:endParaRPr>
          </a:p>
          <a:p>
            <a:pPr marL="783590" lvl="1" indent="-326390"/>
            <a:r>
              <a:rPr lang="nl-BE" sz="2000" dirty="0">
                <a:latin typeface="FlandersArtSans-Regular"/>
              </a:rPr>
              <a:t>Vergunde periode </a:t>
            </a:r>
          </a:p>
          <a:p>
            <a:pPr marL="783590" lvl="1" indent="-326390"/>
            <a:r>
              <a:rPr lang="nl-BE" sz="2000" dirty="0">
                <a:latin typeface="FlandersArtSans-Regular"/>
              </a:rPr>
              <a:t>Link naar vergunning (op termijn)</a:t>
            </a:r>
          </a:p>
          <a:p>
            <a:pPr marL="1219019" lvl="2" indent="-326390"/>
            <a:r>
              <a:rPr lang="nl-BE" sz="1800" dirty="0">
                <a:solidFill>
                  <a:srgbClr val="FF0000"/>
                </a:solidFill>
                <a:latin typeface="FlandersArtSans-Regular"/>
              </a:rPr>
              <a:t>Aangepast naar als bijlage of link een van beide</a:t>
            </a:r>
            <a:endParaRPr lang="nl-BE" sz="1800" dirty="0">
              <a:solidFill>
                <a:srgbClr val="FF0000"/>
              </a:solidFill>
            </a:endParaRPr>
          </a:p>
          <a:p>
            <a:pPr lvl="0"/>
            <a:endParaRPr lang="nl-BE" sz="2000" dirty="0"/>
          </a:p>
          <a:p>
            <a:pPr lvl="0"/>
            <a:endParaRPr lang="nl-BE" sz="1800" dirty="0"/>
          </a:p>
        </p:txBody>
      </p:sp>
      <p:sp>
        <p:nvSpPr>
          <p:cNvPr id="3" name="Title 2">
            <a:extLst>
              <a:ext uri="{FF2B5EF4-FFF2-40B4-BE49-F238E27FC236}">
                <a16:creationId xmlns:a16="http://schemas.microsoft.com/office/drawing/2014/main" id="{C2104913-CAFA-4D98-BCA5-90D6B359297D}"/>
              </a:ext>
            </a:extLst>
          </p:cNvPr>
          <p:cNvSpPr>
            <a:spLocks noGrp="1"/>
          </p:cNvSpPr>
          <p:nvPr>
            <p:ph type="title"/>
          </p:nvPr>
        </p:nvSpPr>
        <p:spPr>
          <a:xfrm>
            <a:off x="796448" y="367214"/>
            <a:ext cx="8543925" cy="984352"/>
          </a:xfrm>
        </p:spPr>
        <p:txBody>
          <a:bodyPr/>
          <a:lstStyle/>
          <a:p>
            <a:r>
              <a:rPr lang="en-US">
                <a:latin typeface="FlandersArtSans-Bold"/>
              </a:rPr>
              <a:t>5. </a:t>
            </a:r>
            <a:r>
              <a:rPr lang="en-US" err="1">
                <a:latin typeface="FlandersArtSans-Bold"/>
              </a:rPr>
              <a:t>Gemeente</a:t>
            </a:r>
            <a:r>
              <a:rPr lang="en-US">
                <a:latin typeface="FlandersArtSans-Bold"/>
              </a:rPr>
              <a:t> </a:t>
            </a:r>
            <a:r>
              <a:rPr lang="en-US" err="1">
                <a:latin typeface="FlandersArtSans-Bold"/>
              </a:rPr>
              <a:t>levert</a:t>
            </a:r>
            <a:r>
              <a:rPr lang="en-US">
                <a:latin typeface="FlandersArtSans-Bold"/>
              </a:rPr>
              <a:t> </a:t>
            </a:r>
            <a:r>
              <a:rPr lang="en-US" err="1">
                <a:latin typeface="FlandersArtSans-Bold"/>
              </a:rPr>
              <a:t>vergunning</a:t>
            </a:r>
            <a:endParaRPr lang="en-US"/>
          </a:p>
        </p:txBody>
      </p:sp>
      <p:sp>
        <p:nvSpPr>
          <p:cNvPr id="4" name="Footer Placeholder 3">
            <a:extLst>
              <a:ext uri="{FF2B5EF4-FFF2-40B4-BE49-F238E27FC236}">
                <a16:creationId xmlns:a16="http://schemas.microsoft.com/office/drawing/2014/main" id="{789A705E-DC28-4D3E-ADA8-9F337E5A534C}"/>
              </a:ext>
            </a:extLst>
          </p:cNvPr>
          <p:cNvSpPr>
            <a:spLocks noGrp="1"/>
          </p:cNvSpPr>
          <p:nvPr>
            <p:ph type="ftr" sz="quarter" idx="3"/>
          </p:nvPr>
        </p:nvSpPr>
        <p:spPr/>
        <p:txBody>
          <a:bodyPr/>
          <a:lstStyle/>
          <a:p>
            <a:r>
              <a:rPr lang="nl-BE"/>
              <a:t>GIPOD project – BWG 15 – 14 oktober 2019</a:t>
            </a:r>
          </a:p>
        </p:txBody>
      </p:sp>
    </p:spTree>
    <p:extLst>
      <p:ext uri="{BB962C8B-B14F-4D97-AF65-F5344CB8AC3E}">
        <p14:creationId xmlns:p14="http://schemas.microsoft.com/office/powerpoint/2010/main" val="1407067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586510" y="1481171"/>
            <a:ext cx="8638453" cy="4992328"/>
          </a:xfrm>
        </p:spPr>
        <p:txBody>
          <a:bodyPr vert="horz" lIns="91440" tIns="45720" rIns="91440" bIns="45720" rtlCol="0" anchor="t">
            <a:normAutofit/>
          </a:bodyPr>
          <a:lstStyle/>
          <a:p>
            <a:r>
              <a:rPr lang="nl-NL" sz="2200" dirty="0"/>
              <a:t>R1</a:t>
            </a:r>
          </a:p>
          <a:p>
            <a:pPr lvl="1"/>
            <a:r>
              <a:rPr lang="nl-NL" sz="2000" dirty="0"/>
              <a:t>Koppelen aan 1 inname</a:t>
            </a:r>
          </a:p>
          <a:p>
            <a:r>
              <a:rPr lang="nl-NL" sz="2200" dirty="0"/>
              <a:t>Na R1</a:t>
            </a:r>
          </a:p>
          <a:p>
            <a:pPr lvl="1"/>
            <a:r>
              <a:rPr lang="nl-NL" sz="2000" dirty="0"/>
              <a:t>Koppelen aan meer dan 1 inname</a:t>
            </a:r>
          </a:p>
          <a:p>
            <a:pPr lvl="1"/>
            <a:r>
              <a:rPr lang="nl-NL" sz="2000" dirty="0"/>
              <a:t>Koppelen aan Synergie en project</a:t>
            </a:r>
          </a:p>
          <a:p>
            <a:pPr lvl="1"/>
            <a:r>
              <a:rPr lang="nl-NL" sz="2000" dirty="0"/>
              <a:t>Hinder als losstaande informatie, niet gekoppeld</a:t>
            </a:r>
          </a:p>
          <a:p>
            <a:r>
              <a:rPr lang="nl-NL" sz="2200" dirty="0"/>
              <a:t> </a:t>
            </a:r>
            <a:r>
              <a:rPr lang="nl-NL" dirty="0">
                <a:solidFill>
                  <a:srgbClr val="FF0000"/>
                </a:solidFill>
              </a:rPr>
              <a:t>Openstaande vragen?</a:t>
            </a:r>
            <a:endParaRPr lang="nl-BE" sz="1600" dirty="0">
              <a:solidFill>
                <a:srgbClr val="FF0000"/>
              </a:solidFill>
            </a:endParaRP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 hinder</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61</a:t>
            </a:fld>
            <a:endParaRPr lang="nl-BE"/>
          </a:p>
        </p:txBody>
      </p:sp>
    </p:spTree>
    <p:extLst>
      <p:ext uri="{BB962C8B-B14F-4D97-AF65-F5344CB8AC3E}">
        <p14:creationId xmlns:p14="http://schemas.microsoft.com/office/powerpoint/2010/main" val="42233341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68D9DBF-4D38-49D9-B3E9-C334AADF104A}"/>
              </a:ext>
            </a:extLst>
          </p:cNvPr>
          <p:cNvSpPr>
            <a:spLocks noGrp="1"/>
          </p:cNvSpPr>
          <p:nvPr>
            <p:ph type="subTitle" idx="1"/>
          </p:nvPr>
        </p:nvSpPr>
        <p:spPr/>
        <p:txBody>
          <a:bodyPr vert="horz" lIns="91440" tIns="45720" rIns="91440" bIns="45720" rtlCol="0" anchor="t">
            <a:normAutofit/>
          </a:bodyPr>
          <a:lstStyle/>
          <a:p>
            <a:r>
              <a:rPr lang="en-US" dirty="0"/>
              <a:t>10  De </a:t>
            </a:r>
            <a:r>
              <a:rPr lang="en-US" dirty="0" err="1"/>
              <a:t>Lijn</a:t>
            </a:r>
            <a:endParaRPr lang="en-US" dirty="0"/>
          </a:p>
        </p:txBody>
      </p:sp>
      <p:sp>
        <p:nvSpPr>
          <p:cNvPr id="3" name="Titel 2">
            <a:extLst>
              <a:ext uri="{FF2B5EF4-FFF2-40B4-BE49-F238E27FC236}">
                <a16:creationId xmlns:a16="http://schemas.microsoft.com/office/drawing/2014/main" id="{C2FB9FBC-35D1-494F-98BD-7837BB3F8478}"/>
              </a:ext>
            </a:extLst>
          </p:cNvPr>
          <p:cNvSpPr>
            <a:spLocks noGrp="1"/>
          </p:cNvSpPr>
          <p:nvPr>
            <p:ph type="title"/>
          </p:nvPr>
        </p:nvSpPr>
        <p:spPr>
          <a:xfrm>
            <a:off x="860079" y="2002534"/>
            <a:ext cx="8534581" cy="2794621"/>
          </a:xfrm>
        </p:spPr>
        <p:txBody>
          <a:bodyPr/>
          <a:lstStyle/>
          <a:p>
            <a:br>
              <a:rPr lang="nl-BE" dirty="0">
                <a:latin typeface="FlandersArtSans-Bold"/>
              </a:rPr>
            </a:br>
            <a:r>
              <a:rPr lang="nl-BE" dirty="0">
                <a:latin typeface="FlandersArtSans-Bold"/>
              </a:rPr>
              <a:t>Openstaande punten</a:t>
            </a:r>
            <a:endParaRPr lang="en-US" dirty="0"/>
          </a:p>
        </p:txBody>
      </p:sp>
    </p:spTree>
    <p:extLst>
      <p:ext uri="{BB962C8B-B14F-4D97-AF65-F5344CB8AC3E}">
        <p14:creationId xmlns:p14="http://schemas.microsoft.com/office/powerpoint/2010/main" val="3232737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586510" y="1481171"/>
            <a:ext cx="8638453" cy="4992328"/>
          </a:xfrm>
        </p:spPr>
        <p:txBody>
          <a:bodyPr vert="horz" lIns="91440" tIns="45720" rIns="91440" bIns="45720" rtlCol="0" anchor="t">
            <a:normAutofit/>
          </a:bodyPr>
          <a:lstStyle/>
          <a:p>
            <a:r>
              <a:rPr lang="nl-NL" dirty="0"/>
              <a:t>Tekstuele aanpassingen</a:t>
            </a:r>
          </a:p>
          <a:p>
            <a:r>
              <a:rPr lang="nl-NL" dirty="0">
                <a:solidFill>
                  <a:srgbClr val="FF0000"/>
                </a:solidFill>
              </a:rPr>
              <a:t>Openstaande vragen?</a:t>
            </a: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 De Lijn</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63</a:t>
            </a:fld>
            <a:endParaRPr lang="nl-BE"/>
          </a:p>
        </p:txBody>
      </p:sp>
    </p:spTree>
    <p:extLst>
      <p:ext uri="{BB962C8B-B14F-4D97-AF65-F5344CB8AC3E}">
        <p14:creationId xmlns:p14="http://schemas.microsoft.com/office/powerpoint/2010/main" val="3914797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586510" y="1481171"/>
            <a:ext cx="8638453" cy="4992328"/>
          </a:xfrm>
        </p:spPr>
        <p:txBody>
          <a:bodyPr vert="horz" lIns="91440" tIns="45720" rIns="91440" bIns="45720" rtlCol="0" anchor="t">
            <a:normAutofit/>
          </a:bodyPr>
          <a:lstStyle/>
          <a:p>
            <a:r>
              <a:rPr lang="nl-NL" dirty="0"/>
              <a:t>Vraag om verduidelijking notificaties versus taak</a:t>
            </a:r>
          </a:p>
          <a:p>
            <a:r>
              <a:rPr lang="nl-NL" dirty="0"/>
              <a:t>Wanneer notificaties? </a:t>
            </a:r>
          </a:p>
          <a:p>
            <a:pPr lvl="1"/>
            <a:r>
              <a:rPr lang="nl-NL" sz="2000" dirty="0"/>
              <a:t>uit te werken in themagroep</a:t>
            </a:r>
          </a:p>
          <a:p>
            <a:pPr lvl="1"/>
            <a:r>
              <a:rPr lang="nl-NL" sz="2000" dirty="0"/>
              <a:t>eerst alle registraties en wijzigingen</a:t>
            </a:r>
          </a:p>
          <a:p>
            <a:pPr lvl="2"/>
            <a:r>
              <a:rPr lang="nl-NL" sz="1800" dirty="0"/>
              <a:t>Basiswerking</a:t>
            </a:r>
          </a:p>
          <a:p>
            <a:r>
              <a:rPr lang="nl-NL" sz="2200" dirty="0"/>
              <a:t>Basis</a:t>
            </a:r>
          </a:p>
          <a:p>
            <a:endParaRPr lang="nl-NL" sz="22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 Notificaties</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64</a:t>
            </a:fld>
            <a:endParaRPr lang="nl-BE"/>
          </a:p>
        </p:txBody>
      </p:sp>
      <p:graphicFrame>
        <p:nvGraphicFramePr>
          <p:cNvPr id="5" name="Tabel 6">
            <a:extLst>
              <a:ext uri="{FF2B5EF4-FFF2-40B4-BE49-F238E27FC236}">
                <a16:creationId xmlns:a16="http://schemas.microsoft.com/office/drawing/2014/main" id="{1D3125A7-035A-4A75-A8B8-00AFA722471E}"/>
              </a:ext>
            </a:extLst>
          </p:cNvPr>
          <p:cNvGraphicFramePr>
            <a:graphicFrameLocks noGrp="1"/>
          </p:cNvGraphicFramePr>
          <p:nvPr>
            <p:extLst>
              <p:ext uri="{D42A27DB-BD31-4B8C-83A1-F6EECF244321}">
                <p14:modId xmlns:p14="http://schemas.microsoft.com/office/powerpoint/2010/main" val="4095719733"/>
              </p:ext>
            </p:extLst>
          </p:nvPr>
        </p:nvGraphicFramePr>
        <p:xfrm>
          <a:off x="681037" y="4168829"/>
          <a:ext cx="8312136" cy="2123440"/>
        </p:xfrm>
        <a:graphic>
          <a:graphicData uri="http://schemas.openxmlformats.org/drawingml/2006/table">
            <a:tbl>
              <a:tblPr firstRow="1" bandRow="1">
                <a:tableStyleId>{93296810-A885-4BE3-A3E7-6D5BEEA58F35}</a:tableStyleId>
              </a:tblPr>
              <a:tblGrid>
                <a:gridCol w="2770712">
                  <a:extLst>
                    <a:ext uri="{9D8B030D-6E8A-4147-A177-3AD203B41FA5}">
                      <a16:colId xmlns:a16="http://schemas.microsoft.com/office/drawing/2014/main" val="1567947645"/>
                    </a:ext>
                  </a:extLst>
                </a:gridCol>
                <a:gridCol w="2770712">
                  <a:extLst>
                    <a:ext uri="{9D8B030D-6E8A-4147-A177-3AD203B41FA5}">
                      <a16:colId xmlns:a16="http://schemas.microsoft.com/office/drawing/2014/main" val="1785968722"/>
                    </a:ext>
                  </a:extLst>
                </a:gridCol>
                <a:gridCol w="2770712">
                  <a:extLst>
                    <a:ext uri="{9D8B030D-6E8A-4147-A177-3AD203B41FA5}">
                      <a16:colId xmlns:a16="http://schemas.microsoft.com/office/drawing/2014/main" val="1510037428"/>
                    </a:ext>
                  </a:extLst>
                </a:gridCol>
              </a:tblGrid>
              <a:tr h="370840">
                <a:tc>
                  <a:txBody>
                    <a:bodyPr/>
                    <a:lstStyle/>
                    <a:p>
                      <a:r>
                        <a:rPr lang="nl-BE" dirty="0"/>
                        <a:t>Datum</a:t>
                      </a:r>
                    </a:p>
                  </a:txBody>
                  <a:tcPr/>
                </a:tc>
                <a:tc>
                  <a:txBody>
                    <a:bodyPr/>
                    <a:lstStyle/>
                    <a:p>
                      <a:r>
                        <a:rPr lang="nl-BE" dirty="0"/>
                        <a:t>Soort notificatie</a:t>
                      </a:r>
                    </a:p>
                  </a:txBody>
                  <a:tcPr/>
                </a:tc>
                <a:tc>
                  <a:txBody>
                    <a:bodyPr/>
                    <a:lstStyle/>
                    <a:p>
                      <a:r>
                        <a:rPr lang="nl-BE" dirty="0"/>
                        <a:t>Ontvangen?</a:t>
                      </a:r>
                    </a:p>
                  </a:txBody>
                  <a:tcPr/>
                </a:tc>
                <a:extLst>
                  <a:ext uri="{0D108BD9-81ED-4DB2-BD59-A6C34878D82A}">
                    <a16:rowId xmlns:a16="http://schemas.microsoft.com/office/drawing/2014/main" val="778714104"/>
                  </a:ext>
                </a:extLst>
              </a:tr>
              <a:tr h="370840">
                <a:tc>
                  <a:txBody>
                    <a:bodyPr/>
                    <a:lstStyle/>
                    <a:p>
                      <a:r>
                        <a:rPr lang="nl-BE" dirty="0"/>
                        <a:t>16/03/2020</a:t>
                      </a:r>
                    </a:p>
                  </a:txBody>
                  <a:tcPr/>
                </a:tc>
                <a:tc>
                  <a:txBody>
                    <a:bodyPr/>
                    <a:lstStyle/>
                    <a:p>
                      <a:r>
                        <a:rPr lang="nl-BE" dirty="0"/>
                        <a:t>Nieuwe SSA</a:t>
                      </a:r>
                    </a:p>
                  </a:txBody>
                  <a:tcPr/>
                </a:tc>
                <a:tc>
                  <a:txBody>
                    <a:bodyPr/>
                    <a:lstStyle/>
                    <a:p>
                      <a:r>
                        <a:rPr lang="nl-BE" dirty="0"/>
                        <a:t>Ja</a:t>
                      </a:r>
                    </a:p>
                  </a:txBody>
                  <a:tcPr/>
                </a:tc>
                <a:extLst>
                  <a:ext uri="{0D108BD9-81ED-4DB2-BD59-A6C34878D82A}">
                    <a16:rowId xmlns:a16="http://schemas.microsoft.com/office/drawing/2014/main" val="310074583"/>
                  </a:ext>
                </a:extLst>
              </a:tr>
              <a:tr h="370840">
                <a:tc>
                  <a:txBody>
                    <a:bodyPr/>
                    <a:lstStyle/>
                    <a:p>
                      <a:r>
                        <a:rPr lang="nl-BE" dirty="0"/>
                        <a:t>17/03/2020</a:t>
                      </a:r>
                    </a:p>
                  </a:txBody>
                  <a:tcPr/>
                </a:tc>
                <a:tc>
                  <a:txBody>
                    <a:bodyPr/>
                    <a:lstStyle/>
                    <a:p>
                      <a:r>
                        <a:rPr lang="nl-BE" dirty="0"/>
                        <a:t>Signalisatievergunning werd verleend</a:t>
                      </a:r>
                    </a:p>
                  </a:txBody>
                  <a:tcPr/>
                </a:tc>
                <a:tc>
                  <a:txBody>
                    <a:bodyPr/>
                    <a:lstStyle/>
                    <a:p>
                      <a:r>
                        <a:rPr lang="nl-BE" dirty="0"/>
                        <a:t>neen</a:t>
                      </a:r>
                    </a:p>
                  </a:txBody>
                  <a:tcPr/>
                </a:tc>
                <a:extLst>
                  <a:ext uri="{0D108BD9-81ED-4DB2-BD59-A6C34878D82A}">
                    <a16:rowId xmlns:a16="http://schemas.microsoft.com/office/drawing/2014/main" val="3483280637"/>
                  </a:ext>
                </a:extLst>
              </a:tr>
              <a:tr h="370840">
                <a:tc>
                  <a:txBody>
                    <a:bodyPr/>
                    <a:lstStyle/>
                    <a:p>
                      <a:endParaRPr lang="nl-BE"/>
                    </a:p>
                  </a:txBody>
                  <a:tcPr/>
                </a:tc>
                <a:tc>
                  <a:txBody>
                    <a:bodyPr/>
                    <a:lstStyle/>
                    <a:p>
                      <a:endParaRPr lang="nl-BE"/>
                    </a:p>
                  </a:txBody>
                  <a:tcPr/>
                </a:tc>
                <a:tc>
                  <a:txBody>
                    <a:bodyPr/>
                    <a:lstStyle/>
                    <a:p>
                      <a:endParaRPr lang="nl-BE"/>
                    </a:p>
                  </a:txBody>
                  <a:tcPr/>
                </a:tc>
                <a:extLst>
                  <a:ext uri="{0D108BD9-81ED-4DB2-BD59-A6C34878D82A}">
                    <a16:rowId xmlns:a16="http://schemas.microsoft.com/office/drawing/2014/main" val="2406383810"/>
                  </a:ext>
                </a:extLst>
              </a:tr>
              <a:tr h="370840">
                <a:tc>
                  <a:txBody>
                    <a:bodyPr/>
                    <a:lstStyle/>
                    <a:p>
                      <a:endParaRPr lang="nl-BE"/>
                    </a:p>
                  </a:txBody>
                  <a:tcPr/>
                </a:tc>
                <a:tc>
                  <a:txBody>
                    <a:bodyPr/>
                    <a:lstStyle/>
                    <a:p>
                      <a:endParaRPr lang="nl-BE"/>
                    </a:p>
                  </a:txBody>
                  <a:tcPr/>
                </a:tc>
                <a:tc>
                  <a:txBody>
                    <a:bodyPr/>
                    <a:lstStyle/>
                    <a:p>
                      <a:endParaRPr lang="nl-BE" dirty="0"/>
                    </a:p>
                  </a:txBody>
                  <a:tcPr/>
                </a:tc>
                <a:extLst>
                  <a:ext uri="{0D108BD9-81ED-4DB2-BD59-A6C34878D82A}">
                    <a16:rowId xmlns:a16="http://schemas.microsoft.com/office/drawing/2014/main" val="528343622"/>
                  </a:ext>
                </a:extLst>
              </a:tr>
            </a:tbl>
          </a:graphicData>
        </a:graphic>
      </p:graphicFrame>
    </p:spTree>
    <p:extLst>
      <p:ext uri="{BB962C8B-B14F-4D97-AF65-F5344CB8AC3E}">
        <p14:creationId xmlns:p14="http://schemas.microsoft.com/office/powerpoint/2010/main" val="3848497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586510" y="1481171"/>
            <a:ext cx="8638453" cy="4992328"/>
          </a:xfrm>
        </p:spPr>
        <p:txBody>
          <a:bodyPr vert="horz" lIns="91440" tIns="45720" rIns="91440" bIns="45720" rtlCol="0" anchor="t">
            <a:normAutofit/>
          </a:bodyPr>
          <a:lstStyle/>
          <a:p>
            <a:r>
              <a:rPr lang="nl-NL" dirty="0"/>
              <a:t>Taak</a:t>
            </a:r>
          </a:p>
          <a:p>
            <a:pPr lvl="1"/>
            <a:r>
              <a:rPr lang="nl-NL" sz="2000" dirty="0"/>
              <a:t>Actie nodig vooral in User Interface waar taak klaar staat</a:t>
            </a:r>
          </a:p>
          <a:p>
            <a:pPr lvl="2"/>
            <a:r>
              <a:rPr lang="nl-NL" sz="1800" dirty="0"/>
              <a:t>GUI</a:t>
            </a:r>
          </a:p>
          <a:p>
            <a:pPr lvl="3"/>
            <a:r>
              <a:rPr lang="nl-NL" sz="1600" dirty="0"/>
              <a:t>User moet beslissen of nodig is</a:t>
            </a:r>
          </a:p>
          <a:p>
            <a:pPr lvl="2"/>
            <a:r>
              <a:rPr lang="nl-NL" sz="1800" dirty="0"/>
              <a:t>API</a:t>
            </a:r>
          </a:p>
          <a:p>
            <a:pPr lvl="3"/>
            <a:r>
              <a:rPr lang="nl-NL" sz="1600" dirty="0"/>
              <a:t>Notificatie waarvoor je niet kan uitschrijven?</a:t>
            </a:r>
          </a:p>
          <a:p>
            <a:pPr lvl="2"/>
            <a:endParaRPr lang="nl-NL" sz="1600" dirty="0"/>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Inhoudelijke module – Notificaties</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134764" y="6545316"/>
            <a:ext cx="285657" cy="261610"/>
          </a:xfrm>
        </p:spPr>
        <p:txBody>
          <a:bodyPr/>
          <a:lstStyle/>
          <a:p>
            <a:fld id="{C9C406F6-A053-43CA-AEC8-FA3EEE83A3FB}" type="slidenum">
              <a:rPr lang="nl-BE" smtClean="0"/>
              <a:pPr/>
              <a:t>65</a:t>
            </a:fld>
            <a:endParaRPr lang="nl-BE"/>
          </a:p>
        </p:txBody>
      </p:sp>
    </p:spTree>
    <p:extLst>
      <p:ext uri="{BB962C8B-B14F-4D97-AF65-F5344CB8AC3E}">
        <p14:creationId xmlns:p14="http://schemas.microsoft.com/office/powerpoint/2010/main" val="333805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8" y="1482215"/>
            <a:ext cx="8638453" cy="4992328"/>
          </a:xfrm>
        </p:spPr>
        <p:txBody>
          <a:bodyPr vert="horz" lIns="91440" tIns="45720" rIns="91440" bIns="45720" rtlCol="0" anchor="t">
            <a:normAutofit/>
          </a:bodyPr>
          <a:lstStyle/>
          <a:p>
            <a:r>
              <a:rPr lang="nl-BE" dirty="0">
                <a:latin typeface="FlandersArtSans-Regular"/>
              </a:rPr>
              <a:t>Algemene opmerkingen</a:t>
            </a:r>
          </a:p>
          <a:p>
            <a:pPr lvl="1" fontAlgn="ctr"/>
            <a:r>
              <a:rPr lang="nl-BE" sz="2000" dirty="0"/>
              <a:t>Welke velden beschikbaar bij 'aanvraag signalisatievergunning' (GIPOD-formulier) Welke zijn voor-ingevuld? Welke zijn bijkomend? Wat zijn de verplichte velden?</a:t>
            </a:r>
          </a:p>
          <a:p>
            <a:pPr lvl="1" fontAlgn="ctr"/>
            <a:r>
              <a:rPr lang="nl-BE" sz="2000" dirty="0"/>
              <a:t>Zie afspraken definitie document </a:t>
            </a:r>
          </a:p>
          <a:p>
            <a:pPr lvl="2" fontAlgn="ctr"/>
            <a:r>
              <a:rPr lang="nl-BE" sz="1800" dirty="0"/>
              <a:t>inhoudelijke bespreking</a:t>
            </a:r>
          </a:p>
          <a:p>
            <a:pPr lvl="2"/>
            <a:endParaRPr lang="nl-BE" sz="1800" dirty="0">
              <a:latin typeface="FlandersArtSans-Regular"/>
            </a:endParaRP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 overzichtsdocument</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216873" y="6545316"/>
            <a:ext cx="203548" cy="261610"/>
          </a:xfrm>
        </p:spPr>
        <p:txBody>
          <a:bodyPr/>
          <a:lstStyle/>
          <a:p>
            <a:fld id="{C9C406F6-A053-43CA-AEC8-FA3EEE83A3FB}" type="slidenum">
              <a:rPr lang="nl-BE" smtClean="0"/>
              <a:pPr/>
              <a:t>7</a:t>
            </a:fld>
            <a:endParaRPr lang="nl-BE"/>
          </a:p>
        </p:txBody>
      </p:sp>
    </p:spTree>
    <p:extLst>
      <p:ext uri="{BB962C8B-B14F-4D97-AF65-F5344CB8AC3E}">
        <p14:creationId xmlns:p14="http://schemas.microsoft.com/office/powerpoint/2010/main" val="2215220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56073F2-71B8-4BEC-9150-B68957CEA0F1}"/>
              </a:ext>
            </a:extLst>
          </p:cNvPr>
          <p:cNvSpPr>
            <a:spLocks noGrp="1"/>
          </p:cNvSpPr>
          <p:nvPr>
            <p:ph sz="quarter" idx="10"/>
          </p:nvPr>
        </p:nvSpPr>
        <p:spPr>
          <a:xfrm>
            <a:off x="681038" y="1482215"/>
            <a:ext cx="8638453" cy="4992328"/>
          </a:xfrm>
        </p:spPr>
        <p:txBody>
          <a:bodyPr vert="horz" lIns="91440" tIns="45720" rIns="91440" bIns="45720" rtlCol="0" anchor="t">
            <a:normAutofit/>
          </a:bodyPr>
          <a:lstStyle/>
          <a:p>
            <a:r>
              <a:rPr lang="nl-BE" dirty="0">
                <a:latin typeface="FlandersArtSans-Regular"/>
              </a:rPr>
              <a:t>Algemene opmerkingen</a:t>
            </a:r>
          </a:p>
          <a:p>
            <a:pPr lvl="1" fontAlgn="ctr"/>
            <a:r>
              <a:rPr lang="nl-BE" sz="2000" dirty="0"/>
              <a:t>hoe wordt bepaald wie domeinbeheerder is in GIPOD en wie dus de 'vraag tot werken' moet afhandelen?</a:t>
            </a:r>
          </a:p>
          <a:p>
            <a:pPr lvl="2" fontAlgn="ctr"/>
            <a:r>
              <a:rPr lang="nl-BE" sz="1800" dirty="0"/>
              <a:t>Wegbeheerder kan uit wegenregister worden gehaald</a:t>
            </a:r>
          </a:p>
          <a:p>
            <a:pPr lvl="1" fontAlgn="ctr"/>
            <a:r>
              <a:rPr lang="nl-BE" sz="2000" dirty="0"/>
              <a:t>verschil notificatie, taak,….</a:t>
            </a:r>
          </a:p>
          <a:p>
            <a:pPr lvl="2" fontAlgn="ctr"/>
            <a:r>
              <a:rPr lang="nl-BE" sz="1800" dirty="0"/>
              <a:t>zie inhoudelijke behandeling</a:t>
            </a:r>
          </a:p>
          <a:p>
            <a:pPr lvl="1" fontAlgn="ctr"/>
            <a:r>
              <a:rPr lang="nl-BE" sz="2000" dirty="0"/>
              <a:t>data-informatiemodel ontbreekt </a:t>
            </a:r>
          </a:p>
          <a:p>
            <a:pPr lvl="2" fontAlgn="ctr"/>
            <a:r>
              <a:rPr lang="nl-BE" sz="1800" dirty="0"/>
              <a:t>zie samenhang</a:t>
            </a:r>
          </a:p>
          <a:p>
            <a:pPr lvl="1"/>
            <a:r>
              <a:rPr lang="nl-BE" sz="2000" dirty="0">
                <a:latin typeface="FlandersArtSans-Regular"/>
              </a:rPr>
              <a:t>toevoegen overzicht tabel R1 en later</a:t>
            </a:r>
          </a:p>
          <a:p>
            <a:pPr lvl="2" fontAlgn="ctr"/>
            <a:r>
              <a:rPr lang="nl-BE" sz="1800" dirty="0"/>
              <a:t>zal worden toegevoegd</a:t>
            </a:r>
          </a:p>
          <a:p>
            <a:pPr lvl="1"/>
            <a:r>
              <a:rPr lang="nl-BE" sz="2000" dirty="0">
                <a:latin typeface="FlandersArtSans-Regular"/>
              </a:rPr>
              <a:t>terminologie consequent toepassen in tekst, </a:t>
            </a:r>
            <a:r>
              <a:rPr lang="nl-BE" sz="2000" dirty="0" err="1">
                <a:latin typeface="FlandersArtSans-Regular"/>
              </a:rPr>
              <a:t>cfr</a:t>
            </a:r>
            <a:r>
              <a:rPr lang="nl-BE" sz="2000" dirty="0">
                <a:latin typeface="FlandersArtSans-Regular"/>
              </a:rPr>
              <a:t>. Code Nuts</a:t>
            </a:r>
          </a:p>
        </p:txBody>
      </p:sp>
      <p:sp>
        <p:nvSpPr>
          <p:cNvPr id="3" name="Titel 2">
            <a:extLst>
              <a:ext uri="{FF2B5EF4-FFF2-40B4-BE49-F238E27FC236}">
                <a16:creationId xmlns:a16="http://schemas.microsoft.com/office/drawing/2014/main" id="{7C5AA318-931D-46D9-86ED-AEF0EA413997}"/>
              </a:ext>
            </a:extLst>
          </p:cNvPr>
          <p:cNvSpPr>
            <a:spLocks noGrp="1"/>
          </p:cNvSpPr>
          <p:nvPr>
            <p:ph type="title"/>
          </p:nvPr>
        </p:nvSpPr>
        <p:spPr/>
        <p:txBody>
          <a:bodyPr/>
          <a:lstStyle/>
          <a:p>
            <a:r>
              <a:rPr lang="nl-BE" dirty="0"/>
              <a:t>Inhoud overzichtsdocument</a:t>
            </a:r>
          </a:p>
        </p:txBody>
      </p:sp>
      <p:sp>
        <p:nvSpPr>
          <p:cNvPr id="4" name="Tijdelijke aanduiding voor voettekst 3">
            <a:extLst>
              <a:ext uri="{FF2B5EF4-FFF2-40B4-BE49-F238E27FC236}">
                <a16:creationId xmlns:a16="http://schemas.microsoft.com/office/drawing/2014/main" id="{192CA7EC-2EF7-499B-BE9D-CBB5597AA748}"/>
              </a:ext>
            </a:extLst>
          </p:cNvPr>
          <p:cNvSpPr>
            <a:spLocks noGrp="1"/>
          </p:cNvSpPr>
          <p:nvPr>
            <p:ph type="ftr" sz="quarter" idx="3"/>
          </p:nvPr>
        </p:nvSpPr>
        <p:spPr/>
        <p:txBody>
          <a:bodyPr/>
          <a:lstStyle/>
          <a:p>
            <a:r>
              <a:rPr lang="nl-BE"/>
              <a:t>GIPOD - BWG 20 - 16/03/2020</a:t>
            </a:r>
          </a:p>
        </p:txBody>
      </p:sp>
      <p:sp>
        <p:nvSpPr>
          <p:cNvPr id="6" name="Tijdelijke aanduiding voor dianummer 5">
            <a:extLst>
              <a:ext uri="{FF2B5EF4-FFF2-40B4-BE49-F238E27FC236}">
                <a16:creationId xmlns:a16="http://schemas.microsoft.com/office/drawing/2014/main" id="{FB7AEA85-C168-4B4A-AE73-FBA2E97862CD}"/>
              </a:ext>
            </a:extLst>
          </p:cNvPr>
          <p:cNvSpPr>
            <a:spLocks noGrp="1"/>
          </p:cNvSpPr>
          <p:nvPr>
            <p:ph type="sldNum" sz="quarter" idx="4"/>
          </p:nvPr>
        </p:nvSpPr>
        <p:spPr>
          <a:xfrm>
            <a:off x="9216873" y="6545316"/>
            <a:ext cx="203548" cy="261610"/>
          </a:xfrm>
        </p:spPr>
        <p:txBody>
          <a:bodyPr/>
          <a:lstStyle/>
          <a:p>
            <a:fld id="{C9C406F6-A053-43CA-AEC8-FA3EEE83A3FB}" type="slidenum">
              <a:rPr lang="nl-BE" smtClean="0"/>
              <a:pPr/>
              <a:t>8</a:t>
            </a:fld>
            <a:endParaRPr lang="nl-BE"/>
          </a:p>
        </p:txBody>
      </p:sp>
    </p:spTree>
    <p:extLst>
      <p:ext uri="{BB962C8B-B14F-4D97-AF65-F5344CB8AC3E}">
        <p14:creationId xmlns:p14="http://schemas.microsoft.com/office/powerpoint/2010/main" val="1855898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68D9DBF-4D38-49D9-B3E9-C334AADF104A}"/>
              </a:ext>
            </a:extLst>
          </p:cNvPr>
          <p:cNvSpPr>
            <a:spLocks noGrp="1"/>
          </p:cNvSpPr>
          <p:nvPr>
            <p:ph type="subTitle" idx="1"/>
          </p:nvPr>
        </p:nvSpPr>
        <p:spPr/>
        <p:txBody>
          <a:bodyPr vert="horz" lIns="91440" tIns="45720" rIns="91440" bIns="45720" rtlCol="0" anchor="t">
            <a:normAutofit/>
          </a:bodyPr>
          <a:lstStyle/>
          <a:p>
            <a:r>
              <a:rPr lang="en-US" dirty="0"/>
              <a:t>3. </a:t>
            </a:r>
            <a:r>
              <a:rPr lang="en-US" dirty="0" err="1"/>
              <a:t>Afsprakenkader</a:t>
            </a:r>
            <a:endParaRPr lang="en-US" dirty="0"/>
          </a:p>
          <a:p>
            <a:r>
              <a:rPr lang="en-US" dirty="0"/>
              <a:t>3.1 </a:t>
            </a:r>
            <a:r>
              <a:rPr lang="en-US" dirty="0" err="1"/>
              <a:t>Definities</a:t>
            </a:r>
            <a:endParaRPr lang="en-US" dirty="0"/>
          </a:p>
        </p:txBody>
      </p:sp>
      <p:sp>
        <p:nvSpPr>
          <p:cNvPr id="3" name="Titel 2">
            <a:extLst>
              <a:ext uri="{FF2B5EF4-FFF2-40B4-BE49-F238E27FC236}">
                <a16:creationId xmlns:a16="http://schemas.microsoft.com/office/drawing/2014/main" id="{C2FB9FBC-35D1-494F-98BD-7837BB3F8478}"/>
              </a:ext>
            </a:extLst>
          </p:cNvPr>
          <p:cNvSpPr>
            <a:spLocks noGrp="1"/>
          </p:cNvSpPr>
          <p:nvPr>
            <p:ph type="title"/>
          </p:nvPr>
        </p:nvSpPr>
        <p:spPr>
          <a:xfrm>
            <a:off x="860079" y="2002534"/>
            <a:ext cx="8534581" cy="2794621"/>
          </a:xfrm>
        </p:spPr>
        <p:txBody>
          <a:bodyPr/>
          <a:lstStyle/>
          <a:p>
            <a:br>
              <a:rPr lang="nl-BE" dirty="0">
                <a:latin typeface="FlandersArtSans-Bold"/>
              </a:rPr>
            </a:br>
            <a:r>
              <a:rPr lang="nl-BE" dirty="0">
                <a:latin typeface="FlandersArtSans-Bold"/>
              </a:rPr>
              <a:t>Openstaande punten</a:t>
            </a:r>
            <a:endParaRPr lang="en-US" dirty="0"/>
          </a:p>
        </p:txBody>
      </p:sp>
    </p:spTree>
    <p:extLst>
      <p:ext uri="{BB962C8B-B14F-4D97-AF65-F5344CB8AC3E}">
        <p14:creationId xmlns:p14="http://schemas.microsoft.com/office/powerpoint/2010/main" val="3226606548"/>
      </p:ext>
    </p:extLst>
  </p:cSld>
  <p:clrMapOvr>
    <a:masterClrMapping/>
  </p:clrMapOvr>
</p:sld>
</file>

<file path=ppt/theme/theme1.xml><?xml version="1.0" encoding="utf-8"?>
<a:theme xmlns:a="http://schemas.openxmlformats.org/drawingml/2006/main" name="Kantoorthema">
  <a:themeElements>
    <a:clrScheme name="AIVColors">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VPresentatie.potx" id="{22C777EE-A4E8-4332-9C50-49DBA651FA8B}" vid="{9C2A195E-D234-4E30-B897-C5EE5AF9C52D}"/>
    </a:ext>
  </a:extLst>
</a:theme>
</file>

<file path=ppt/theme/theme2.xml><?xml version="1.0" encoding="utf-8"?>
<a:theme xmlns:a="http://schemas.openxmlformats.org/drawingml/2006/main" name="Kantoorthema">
  <a:themeElements>
    <a:clrScheme name="AIVColors">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VPresentatie.potx" id="{22C777EE-A4E8-4332-9C50-49DBA651FA8B}" vid="{9C2A195E-D234-4E30-B897-C5EE5AF9C52D}"/>
    </a:ext>
  </a:extLst>
</a:theme>
</file>

<file path=ppt/theme/theme3.xml><?xml version="1.0" encoding="utf-8"?>
<a:theme xmlns:a="http://schemas.openxmlformats.org/drawingml/2006/main" name="1_Kantoorthema">
  <a:themeElements>
    <a:clrScheme name="AIVColors">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VPresentatie.potx" id="{22C777EE-A4E8-4332-9C50-49DBA651FA8B}" vid="{9C2A195E-D234-4E30-B897-C5EE5AF9C52D}"/>
    </a:ext>
  </a:extLst>
</a:theme>
</file>

<file path=ppt/theme/theme4.xml><?xml version="1.0" encoding="utf-8"?>
<a:theme xmlns:a="http://schemas.openxmlformats.org/drawingml/2006/main" name="Office Theme">
  <a:themeElements>
    <a:clrScheme name="AIVColors">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AIVColors">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bd5de4e-6ecd-4522-a9f4-1c24c7648312">
      <UserInfo>
        <DisplayName>Daems Jef</DisplayName>
        <AccountId>92</AccountId>
        <AccountType/>
      </UserInfo>
    </SharedWithUsers>
    <Grootte xmlns="631f9cd9-3358-47e0-bf60-3f63aaeab7b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9A46A0BE3DAA42A02EF6BA93AD4949" ma:contentTypeVersion="13" ma:contentTypeDescription="Create a new document." ma:contentTypeScope="" ma:versionID="320689a01b390017ab513497ca1a33d7">
  <xsd:schema xmlns:xsd="http://www.w3.org/2001/XMLSchema" xmlns:xs="http://www.w3.org/2001/XMLSchema" xmlns:p="http://schemas.microsoft.com/office/2006/metadata/properties" xmlns:ns2="abd5de4e-6ecd-4522-a9f4-1c24c7648312" xmlns:ns3="631f9cd9-3358-47e0-bf60-3f63aaeab7bf" targetNamespace="http://schemas.microsoft.com/office/2006/metadata/properties" ma:root="true" ma:fieldsID="b89f46411f7e497ed6db7b348f2b56eb" ns2:_="" ns3:_="">
    <xsd:import namespace="abd5de4e-6ecd-4522-a9f4-1c24c7648312"/>
    <xsd:import namespace="631f9cd9-3358-47e0-bf60-3f63aaeab7b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EventHashCode" minOccurs="0"/>
                <xsd:element ref="ns3:MediaServiceGenerationTime" minOccurs="0"/>
                <xsd:element ref="ns3:Groott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d5de4e-6ecd-4522-a9f4-1c24c764831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1f9cd9-3358-47e0-bf60-3f63aaeab7b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Grootte" ma:index="18" nillable="true" ma:displayName="Grootte" ma:decimals="0" ma:format="Dropdown" ma:internalName="Grootte" ma:percentage="FALSE">
      <xsd:simpleType>
        <xsd:restriction base="dms:Number"/>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5D0807-F12F-4830-BDDC-762ECC60BD21}">
  <ds:schemaRefs>
    <ds:schemaRef ds:uri="631f9cd9-3358-47e0-bf60-3f63aaeab7bf"/>
    <ds:schemaRef ds:uri="http://schemas.openxmlformats.org/package/2006/metadata/core-properties"/>
    <ds:schemaRef ds:uri="http://purl.org/dc/elements/1.1/"/>
    <ds:schemaRef ds:uri="http://schemas.microsoft.com/office/2006/documentManagement/types"/>
    <ds:schemaRef ds:uri="http://www.w3.org/XML/1998/namespace"/>
    <ds:schemaRef ds:uri="http://purl.org/dc/terms/"/>
    <ds:schemaRef ds:uri="http://schemas.microsoft.com/office/infopath/2007/PartnerControls"/>
    <ds:schemaRef ds:uri="abd5de4e-6ecd-4522-a9f4-1c24c7648312"/>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AB8F1428-76A2-4B98-ACC7-A4E3E3429A28}">
  <ds:schemaRefs>
    <ds:schemaRef ds:uri="631f9cd9-3358-47e0-bf60-3f63aaeab7bf"/>
    <ds:schemaRef ds:uri="abd5de4e-6ecd-4522-a9f4-1c24c76483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4A4C734-0D56-4095-9F87-8C6141C7C3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4064</TotalTime>
  <Words>2932</Words>
  <Application>Microsoft Office PowerPoint</Application>
  <PresentationFormat>A4 (210 x 297 mm)</PresentationFormat>
  <Paragraphs>738</Paragraphs>
  <Slides>65</Slides>
  <Notes>20</Notes>
  <HiddenSlides>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65</vt:i4>
      </vt:variant>
    </vt:vector>
  </HeadingPairs>
  <TitlesOfParts>
    <vt:vector size="76" baseType="lpstr">
      <vt:lpstr>Arial</vt:lpstr>
      <vt:lpstr>Calibri</vt:lpstr>
      <vt:lpstr>FlandersArtSans-Bold</vt:lpstr>
      <vt:lpstr>FlandersArtSans-Light</vt:lpstr>
      <vt:lpstr>FlandersArtSans-Regular</vt:lpstr>
      <vt:lpstr>Segoe UI</vt:lpstr>
      <vt:lpstr>Times New Roman</vt:lpstr>
      <vt:lpstr>Wingdings</vt:lpstr>
      <vt:lpstr>Kantoorthema</vt:lpstr>
      <vt:lpstr>Kantoorthema</vt:lpstr>
      <vt:lpstr>1_Kantoorthema</vt:lpstr>
      <vt:lpstr>Project GIPOD vernieuwing  </vt:lpstr>
      <vt:lpstr>Agenda</vt:lpstr>
      <vt:lpstr>1. Overzichtsdocument</vt:lpstr>
      <vt:lpstr>Inhoud overzichtsdocument</vt:lpstr>
      <vt:lpstr>Inhoud overzichtsdocument</vt:lpstr>
      <vt:lpstr>Inhoud overzichtsdocument</vt:lpstr>
      <vt:lpstr>Inhoud overzichtsdocument</vt:lpstr>
      <vt:lpstr>Inhoud overzichtsdocument</vt:lpstr>
      <vt:lpstr> Openstaande punten</vt:lpstr>
      <vt:lpstr>Definities</vt:lpstr>
      <vt:lpstr>Definities</vt:lpstr>
      <vt:lpstr>Definities</vt:lpstr>
      <vt:lpstr>Openstaande punten</vt:lpstr>
      <vt:lpstr>Wettelijk kader – gewenste verplichtingen</vt:lpstr>
      <vt:lpstr>Wettelijk kader – gewenste verplichtingen</vt:lpstr>
      <vt:lpstr>Wettelijk kader – gewenste verplichtingen</vt:lpstr>
      <vt:lpstr>Openstaande punten</vt:lpstr>
      <vt:lpstr>Samenhang</vt:lpstr>
      <vt:lpstr>Samenhang</vt:lpstr>
      <vt:lpstr>Samenhang - informatiemodel</vt:lpstr>
      <vt:lpstr>Samenhang – OSLO model</vt:lpstr>
      <vt:lpstr>Samenhang</vt:lpstr>
      <vt:lpstr>Samenhang – toegang tot GIPOD</vt:lpstr>
      <vt:lpstr> Openstaande punten</vt:lpstr>
      <vt:lpstr>Inhoudelijke modulen- beheer inname</vt:lpstr>
      <vt:lpstr>Inhoudelijke modulen- beheer inname</vt:lpstr>
      <vt:lpstr>Inhoudelijke module - beheer inname</vt:lpstr>
      <vt:lpstr>Inhoudelijke modulen - beheer inname</vt:lpstr>
      <vt:lpstr>Inhoudelijke modulen - beheer inname</vt:lpstr>
      <vt:lpstr> Openstaande punten</vt:lpstr>
      <vt:lpstr>Inhoudelijke module- vraag voor werken</vt:lpstr>
      <vt:lpstr>Inhoudelijke module- vraag voor werken</vt:lpstr>
      <vt:lpstr>Voorstel inhoud Release 1</vt:lpstr>
      <vt:lpstr>Voorstel inhoud Release 1</vt:lpstr>
      <vt:lpstr>Voorstel inhoud Release 1</vt:lpstr>
      <vt:lpstr>Inhoudelijke module- vraag voor werken</vt:lpstr>
      <vt:lpstr>Inhoudelijke module- vraag voor werken</vt:lpstr>
      <vt:lpstr>Inhoudelijke module- vraag voor werken</vt:lpstr>
      <vt:lpstr>Inhoudelijke module - vraag voor werken</vt:lpstr>
      <vt:lpstr>Inhoudelijke module- vraag voor werken</vt:lpstr>
      <vt:lpstr>Inhoudelijke module- vraag voor werken</vt:lpstr>
      <vt:lpstr>Inhoudelijke module- vraag voor werken</vt:lpstr>
      <vt:lpstr>Inhoudelijke module- vraag voor werken</vt:lpstr>
      <vt:lpstr>Inhoudelijke module - vraag voor werken</vt:lpstr>
      <vt:lpstr> Openstaande punten</vt:lpstr>
      <vt:lpstr>Inhoudelijke module – Samenwerken</vt:lpstr>
      <vt:lpstr>Inhoudelijke module – Samenwerken</vt:lpstr>
      <vt:lpstr>Inhoudelijke module – Samenwerken</vt:lpstr>
      <vt:lpstr>Inhoudelijke module – Samenwerken</vt:lpstr>
      <vt:lpstr>Inhoudelijke module – Samenwerken</vt:lpstr>
      <vt:lpstr> Openstaande punten</vt:lpstr>
      <vt:lpstr>Inhoudelijke module – Aanvraag signalisatie GIPOD formulier</vt:lpstr>
      <vt:lpstr>Grondwerken </vt:lpstr>
      <vt:lpstr>2. Aannemer gaat naar GIPOD en zoekt GW op</vt:lpstr>
      <vt:lpstr>3 A. Aannemer vult gegevens aan in GIPOD-form</vt:lpstr>
      <vt:lpstr>3 A. Aannemer vult gegevens aan in GIPOD-form</vt:lpstr>
      <vt:lpstr>3 A.  Vragen</vt:lpstr>
      <vt:lpstr>3 B. Aannemer vult gegevens aan in digitaal loket van stad of gemeente</vt:lpstr>
      <vt:lpstr>4. Gemeente verwerkt de aanvraag</vt:lpstr>
      <vt:lpstr>5. Gemeente levert vergunning</vt:lpstr>
      <vt:lpstr>Inhoudelijke module – hinder</vt:lpstr>
      <vt:lpstr> Openstaande punten</vt:lpstr>
      <vt:lpstr>Inhoudelijke module – De Lijn</vt:lpstr>
      <vt:lpstr>Inhoudelijke module – Notificaties</vt:lpstr>
      <vt:lpstr>Inhoudelijke module – Notificaties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GIPOD Business case stand van zaken</dc:title>
  <dc:creator>Naomi Oste</dc:creator>
  <cp:lastModifiedBy>Bossier Els</cp:lastModifiedBy>
  <cp:revision>14</cp:revision>
  <dcterms:modified xsi:type="dcterms:W3CDTF">2020-03-16T11:08:17Z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0x010100C99A46A0BE3DAA42A02EF6BA93AD4949</vt:lpwstr>
  </property>
</Properties>
</file>